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1"/>
      <p:bold r:id="rId142"/>
      <p:italic r:id="rId143"/>
      <p:boldItalic r:id="rId144"/>
    </p:embeddedFont>
    <p:embeddedFont>
      <p:font typeface="Lato Black" panose="020F0502020204030203" pitchFamily="34" charset="0"/>
      <p:bold r:id="rId145"/>
      <p:boldItalic r:id="rId146"/>
    </p:embeddedFont>
    <p:embeddedFont>
      <p:font typeface="Raleway" pitchFamily="2" charset="0"/>
      <p:regular r:id="rId147"/>
      <p:bold r:id="rId148"/>
      <p:italic r:id="rId149"/>
      <p:boldItalic r:id="rId150"/>
    </p:embeddedFont>
    <p:embeddedFont>
      <p:font typeface="Roboto Mono" panose="00000009000000000000" pitchFamily="49" charset="0"/>
      <p:regular r:id="rId151"/>
      <p:bold r:id="rId152"/>
      <p:italic r:id="rId153"/>
      <p:boldItalic r:id="rId154"/>
    </p:embeddedFont>
    <p:embeddedFont>
      <p:font typeface="Roboto Mono SemiBold" panose="020B060402020202020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1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3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font" Target="fonts/font1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eflexfiles.com/index.php?title=File:Z_fighting.gif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ugs.mojang.com/browse/MC-91859?attachmentOrder=asc" TargetMode="Externa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.autodesk.com/support/3ds-max/troubleshooting/caas/sfdcarticles/sfdcarticles/Backface-Cull-Object-renders-transparent-when-facing-away-from-view.html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ack-face_culling" TargetMode="Externa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abe8ac4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abe8ac4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ab0a91ed04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ab0a91ed04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ab0a91ed04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ab0a91ed04_0_1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ab0a91ed04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ab0a91ed04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https://www.neogaf.com/threads/z-fighting-stitching.975113/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b0a91ed04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b0a91ed04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http://wiki.reflexfiles.com/index.php?title=File:Z_fighting.gif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https://bugs.mojang.com/browse/MC-91859?attachmentOrder=asc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Overwatch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ab0a91ed04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ab0a91ed04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ab0a91ed04_0_2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ab0a91ed04_0_2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https://askagamedev.tumblr.com/post/92638684416/game-optimization-tricks-part-2-backface-culling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ab0a91ed04_0_2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ab0a91ed04_0_2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https://knowledge.autodesk.com/support/3ds-max/troubleshooting/caas/sfdcarticles/sfdcarticles/Backface-Cull-Object-renders-transparent-when-facing-away-from-view.html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https://en.wikipedia.org/wiki/Back-face_culling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ab0a91ed04_0_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ab0a91ed04_0_2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ab0a91ed04_0_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ab0a91ed04_0_2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b0a91ed04_0_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b0a91ed04_0_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abe8ac4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abe8ac4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ab0a91ed04_0_2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ab0a91ed04_0_2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ab0a91ed04_0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ab0a91ed04_0_1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b0a91ed04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b0a91ed04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ab0a91ed04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ab0a91ed04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ab0a91ed04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ab0a91ed04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https://depositphotos.com/106971418/stock-video-man-in-bus-using-his.html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ab0a91ed04_0_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ab0a91ed04_0_1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b0a91ed04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b0a91ed04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ab0a91ed04_0_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ab0a91ed04_0_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ab0a91ed04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ab0a91ed04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ab0a91ed04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ab0a91ed04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8abe8ac4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8abe8ac4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ab0a91ed04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ab0a91ed04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ab0a91ed04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ab0a91ed04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ab0a91ed04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ab0a91ed04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ab0a91ed04_0_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ab0a91ed04_0_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ab0a91ed04_0_1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ab0a91ed04_0_1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b0a91ed04_0_1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b0a91ed04_0_1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ab0a91ed04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ab0a91ed04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ab0a91ed04_0_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ab0a91ed04_0_2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b0a91ed04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b0a91ed04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ab0a91ed04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ab0a91ed04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abe8ac4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abe8ac4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ab0a91ed04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ab0a91ed04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ab0a91ed04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ab0a91ed04_0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b0a91ed04_0_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b0a91ed04_0_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ab0a91ed04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ab0a91ed04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ab0a91ed04_0_2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ab0a91ed04_0_2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ab0a91ed04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ab0a91ed04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structure entities contain the data, but the system contains the logic and the interactions between the entities</a:t>
            </a:r>
            <a:endParaRPr dirty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ab0a91ed04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ab0a91ed04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ab0a91ed04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ab0a91ed04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a4b06ad24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a4b06ad24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abe8ac4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8abe8ac4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e8ac4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8abe8ac4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e8ac4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8abe8ac4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abe8ac4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abe8ac4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8abe8ac4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8abe8ac4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8abe8ac4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8abe8ac4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b0a91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b0a91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8abe8ac4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8abe8ac4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8abe8ac4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8abe8ac4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8abe8ac4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8abe8ac41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0a91ed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b0a91ed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b0a91ed04_0_2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b0a91ed04_0_2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b0a91ed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b0a91ed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b0a91ed0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b0a91ed0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b0a91ed04_0_2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b0a91ed04_0_2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0a91ed0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b0a91ed0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of Gimbal lock	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b0a91ed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b0a91ed0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abe8ac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8abe8ac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b0a91ed04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b0a91ed04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b0a91ed0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b0a91ed0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b0a91ed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b0a91ed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b0a91ed0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b0a91ed0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b0a91ed04_0_2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b0a91ed04_0_2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b0a91ed0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b0a91ed0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b0a91ed0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b0a91ed0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b0a91ed0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b0a91ed0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b0a91ed0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b0a91ed0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b0a91ed0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b0a91ed0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abe8ac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abe8ac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b0a91ed0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b0a91ed0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b0a91ed0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b0a91ed0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b0a91ed0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b0a91ed0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b0a91ed0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b0a91ed0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b0a91ed0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b0a91ed0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b0a91ed0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b0a91ed0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8abe8ac4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8abe8ac4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8abe8ac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8abe8ac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8abe8ac4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8abe8ac4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8abe8ac4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8abe8ac4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abe8ac4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abe8ac4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8abe8ac4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8abe8ac4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b0a91ed0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b0a91ed04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0a91ed0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0a91ed0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abe8ac4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abe8ac4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b0a91ed04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b0a91ed04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b0a91ed0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b0a91ed0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b0a91ed0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b0a91ed0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b0a91ed0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b0a91ed0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b0a91ed0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b0a91ed0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b0a91ed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b0a91ed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abe8ac4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abe8ac4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ab0a91ed0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ab0a91ed0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b0a91ed0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b0a91ed0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 Tom &amp; Jerry - MGM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b0a91ed0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b0a91ed0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https://docs.unity3d.com/es/2018.3/Manual/CamerasOverview.html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b0a91ed04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b0a91ed04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b0a91ed04_0_2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b0a91ed04_0_2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b0a91ed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b0a91ed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BROFORCE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b0a91ed04_0_2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b0a91ed04_0_2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0a91ed04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0a91ed04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b0a91ed04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b0a91ed04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0a91ed04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0a91ed04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abe8ac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8abe8ac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b0a91ed04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ab0a91ed0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ab0a91ed04_0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ab0a91ed04_0_2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https://www.diyphotography.net/definitive-guide-focal-length-perspective-zooming-feet-nonsense/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b0a91ed04_0_2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b0a91ed04_0_2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b0a91ed04_0_2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ab0a91ed04_0_2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b0a91ed0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b0a91ed04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b0a91ed0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b0a91ed0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b0a91ed0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b0a91ed0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b0a91ed04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b0a91ed04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b0a91ed04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b0a91ed04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b0a91ed04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b0a91ed04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8abe8ac4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8abe8ac4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b0a91ed04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b0a91ed04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b0a91ed0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b0a91ed0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b0a91ed0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ab0a91ed0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b0a91ed0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b0a91ed0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b0a91ed0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b0a91ed0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2158587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2158587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ab0a91ed04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ab0a91ed04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https://princeofbugs.wordpress.com/2016/05/10/history-of-texturing/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b0a91ed04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b0a91ed04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b0a91ed0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b0a91ed0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b0a91ed0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b0a91ed0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abe8ac4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8abe8ac4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b0a91ed0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b0a91ed0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b0a91ed04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b0a91ed04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b0a91ed04_0_2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b0a91ed04_0_2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b0a91ed04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b0a91ed04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ab0a91ed0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ab0a91ed0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ab0a91ed04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ab0a91ed04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ab0a91ed04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ab0a91ed04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ab0a91ed04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ab0a91ed04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ab0a91ed04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ab0a91ed04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ab0a91ed04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ab0a91ed04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0mau7vQbn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labs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3 - Transformation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Welcome to the 4th Dimension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2" descr="\begin{bmatrix}&#10;x'\\y'\\z'\\w'&#10;\end{bmatrix}&#10;=&#10;\begin{bmatrix}&#10;a_{x'x} &amp; a_{x'y} &amp; a_{x'z} &amp; a_{x'w}\\&#10;a_{y'x} &amp; a_{y'y} &amp; a_{y'z} &amp; a_{y'w}\\&#10;a_{z'x} &amp; a_{z'y} &amp; a_{z'z} &amp; a_{z'w}\\&#10;a_{w'x} &amp; a_{w'y} &amp; a_{w'z} &amp; a_{w'w}&#10;\end{bmatrix}&#10;\begin{bmatrix}&#10;x\\y\\z\\w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98" y="1678675"/>
            <a:ext cx="5603600" cy="17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call “w” the homogenous component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12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3" name="Google Shape;1773;p112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4" name="Google Shape;1774;p112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5" name="Google Shape;1775;p112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6" name="Google Shape;1776;p112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7" name="Google Shape;1777;p112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8" name="Google Shape;1778;p112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9" name="Google Shape;1779;p112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0" name="Google Shape;1780;p112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1" name="Google Shape;1781;p112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2" name="Google Shape;1782;p112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3" name="Google Shape;1783;p112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4" name="Google Shape;1784;p112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5" name="Google Shape;1785;p112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6" name="Google Shape;1786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7" name="Google Shape;1787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8" name="Google Shape;1788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9" name="Google Shape;1789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0" name="Google Shape;1790;p112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1" name="Google Shape;1791;p112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2" name="Google Shape;1792;p112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3" name="Google Shape;1793;p112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4" name="Google Shape;1794;p112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5" name="Google Shape;1795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6" name="Google Shape;1796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7" name="Google Shape;1797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8" name="Google Shape;1798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9" name="Google Shape;1799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0" name="Google Shape;1800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1" name="Google Shape;1801;p112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2" name="Google Shape;1802;p112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3" name="Google Shape;1803;p112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5" name="Google Shape;1805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6" name="Google Shape;1806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7" name="Google Shape;1807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8" name="Google Shape;1808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9" name="Google Shape;1809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0" name="Google Shape;1810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1" name="Google Shape;1811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2" name="Google Shape;1812;p112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3" name="Google Shape;1813;p112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4" name="Google Shape;1814;p112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5" name="Google Shape;1815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6" name="Google Shape;1816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7" name="Google Shape;181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8" name="Google Shape;181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9" name="Google Shape;181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0" name="Google Shape;182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1" name="Google Shape;1821;p112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2" name="Google Shape;1822;p112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3" name="Google Shape;1823;p112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4" name="Google Shape;1824;p112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5" name="Google Shape;1825;p112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6" name="Google Shape;1826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7" name="Google Shape;1827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8" name="Google Shape;1828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9" name="Google Shape;1829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0" name="Google Shape;1830;p112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1" name="Google Shape;1831;p112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2" name="Google Shape;1832;p112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3" name="Google Shape;1833;p112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4" name="Google Shape;1834;p112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5" name="Google Shape;1835;p112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6" name="Google Shape;1836;p112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7" name="Google Shape;1837;p112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8" name="Google Shape;1838;p112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9" name="Google Shape;1839;p112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0" name="Google Shape;1840;p112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1" name="Google Shape;1841;p112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2" name="Google Shape;1842;p112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3" name="Google Shape;1843;p112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4" name="Google Shape;1844;p112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5" name="Google Shape;1845;p112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6" name="Google Shape;1846;p112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7" name="Google Shape;1847;p112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8" name="Google Shape;1848;p112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9" name="Google Shape;1849;p112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0" name="Google Shape;1850;p112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1" name="Google Shape;1851;p112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2" name="Google Shape;1852;p112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3" name="Google Shape;1853;p112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4" name="Google Shape;1854;p112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5" name="Google Shape;1855;p112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6" name="Google Shape;1856;p112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857" name="Google Shape;1857;p112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p112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9" name="Google Shape;1859;p112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0" name="Google Shape;1860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1" name="Google Shape;1861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2" name="Google Shape;1862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3" name="Google Shape;1863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4" name="Google Shape;1864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5" name="Google Shape;1865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6" name="Google Shape;1866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7" name="Google Shape;1867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8" name="Google Shape;1868;p112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9" name="Google Shape;1869;p112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0" name="Google Shape;1870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1" name="Google Shape;1871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2" name="Google Shape;1872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3" name="Google Shape;1873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4" name="Google Shape;1874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5" name="Google Shape;1875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6" name="Google Shape;1876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7" name="Google Shape;1877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8" name="Google Shape;1878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9" name="Google Shape;1879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0" name="Google Shape;1880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1" name="Google Shape;1881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2" name="Google Shape;1882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3" name="Google Shape;1883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4" name="Google Shape;1884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5" name="Google Shape;1885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6" name="Google Shape;1886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7" name="Google Shape;1887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8" name="Google Shape;1888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9" name="Google Shape;1889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0" name="Google Shape;1890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1" name="Google Shape;1891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2" name="Google Shape;1892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3" name="Google Shape;1893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4" name="Google Shape;1894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5" name="Google Shape;1895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6" name="Google Shape;1896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7" name="Google Shape;189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8" name="Google Shape;189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9" name="Google Shape;189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0" name="Google Shape;190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1" name="Google Shape;1901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2" name="Google Shape;1902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3" name="Google Shape;1903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4" name="Google Shape;1904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5" name="Google Shape;1905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3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1" name="Google Shape;1911;p113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2" name="Google Shape;1912;p113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3" name="Google Shape;1913;p113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4" name="Google Shape;1914;p113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5" name="Google Shape;1915;p113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6" name="Google Shape;1916;p113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7" name="Google Shape;1917;p113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8" name="Google Shape;1918;p113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9" name="Google Shape;1919;p113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0" name="Google Shape;1920;p113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1" name="Google Shape;1921;p113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2" name="Google Shape;1922;p113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3" name="Google Shape;1923;p113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4" name="Google Shape;1924;p113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5" name="Google Shape;1925;p113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6" name="Google Shape;1926;p113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7" name="Google Shape;1927;p113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8" name="Google Shape;1928;p113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9" name="Google Shape;1929;p113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0" name="Google Shape;1930;p113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1" name="Google Shape;1931;p113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2" name="Google Shape;1932;p113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3" name="Google Shape;1933;p113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4" name="Google Shape;1934;p113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5" name="Google Shape;1935;p113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6" name="Google Shape;1936;p113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7" name="Google Shape;1937;p113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8" name="Google Shape;1938;p113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9" name="Google Shape;1939;p113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0" name="Google Shape;1940;p113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1" name="Google Shape;1941;p113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2" name="Google Shape;1942;p113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3" name="Google Shape;1943;p113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4" name="Google Shape;1944;p113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5" name="Google Shape;1945;p113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6" name="Google Shape;1946;p113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7" name="Google Shape;1947;p113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8" name="Google Shape;1948;p113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9" name="Google Shape;1949;p113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0" name="Google Shape;1950;p113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1" name="Google Shape;1951;p113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2" name="Google Shape;1952;p113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3" name="Google Shape;1953;p113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4" name="Google Shape;1954;p113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5" name="Google Shape;1955;p113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6" name="Google Shape;1956;p113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7" name="Google Shape;1957;p113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8" name="Google Shape;1958;p113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9" name="Google Shape;1959;p113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0" name="Google Shape;1960;p113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1" name="Google Shape;1961;p113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2" name="Google Shape;1962;p113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3" name="Google Shape;1963;p113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4" name="Google Shape;1964;p113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5" name="Google Shape;1965;p113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6" name="Google Shape;1966;p113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7" name="Google Shape;1967;p113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8" name="Google Shape;1968;p113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9" name="Google Shape;1969;p113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0" name="Google Shape;1970;p113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1" name="Google Shape;1971;p113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2" name="Google Shape;1972;p113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3" name="Google Shape;1973;p113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4" name="Google Shape;1974;p113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5" name="Google Shape;1975;p113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6" name="Google Shape;1976;p113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7" name="Google Shape;1977;p113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8" name="Google Shape;1978;p113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9" name="Google Shape;1979;p113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0" name="Google Shape;1980;p113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1" name="Google Shape;1981;p113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2" name="Google Shape;1982;p113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3" name="Google Shape;1983;p113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4" name="Google Shape;1984;p113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5" name="Google Shape;1985;p113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6" name="Google Shape;1986;p113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7" name="Google Shape;1987;p113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8" name="Google Shape;1988;p113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9" name="Google Shape;1989;p113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0" name="Google Shape;1990;p113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1" name="Google Shape;1991;p113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2" name="Google Shape;1992;p113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3" name="Google Shape;1993;p113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4" name="Google Shape;1994;p113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995" name="Google Shape;1995;p113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113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7" name="Google Shape;1997;p113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8" name="Google Shape;1998;p113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9" name="Google Shape;1999;p113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0" name="Google Shape;2000;p113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1" name="Google Shape;2001;p113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2" name="Google Shape;2002;p113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3" name="Google Shape;2003;p113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4" name="Google Shape;2004;p113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5" name="Google Shape;2005;p113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6" name="Google Shape;2006;p113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7" name="Google Shape;2007;p113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Z-Fighting</a:t>
            </a:r>
            <a:endParaRPr/>
          </a:p>
        </p:txBody>
      </p:sp>
      <p:sp>
        <p:nvSpPr>
          <p:cNvPr id="2013" name="Google Shape;2013;p114"/>
          <p:cNvSpPr txBox="1">
            <a:spLocks noGrp="1"/>
          </p:cNvSpPr>
          <p:nvPr>
            <p:ph type="body" idx="1"/>
          </p:nvPr>
        </p:nvSpPr>
        <p:spPr>
          <a:xfrm>
            <a:off x="721225" y="2049675"/>
            <a:ext cx="3300900" cy="26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depth values have a limited precision, we may face situations where rounding errors cause what is called Z-Fighting.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usually happens when triangles are nearly coplanar.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Picking a large near/far range can cause this to happen when 2 objects are near each other yet far from the camera.</a:t>
            </a:r>
            <a:endParaRPr/>
          </a:p>
        </p:txBody>
      </p:sp>
      <p:pic>
        <p:nvPicPr>
          <p:cNvPr id="2014" name="Google Shape;20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00" y="914400"/>
            <a:ext cx="4808299" cy="341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850" y="94400"/>
            <a:ext cx="3463525" cy="1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99" y="2100625"/>
            <a:ext cx="5109176" cy="2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75" y="2596813"/>
            <a:ext cx="3603925" cy="18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Z-Fighting?</a:t>
            </a:r>
            <a:endParaRPr/>
          </a:p>
        </p:txBody>
      </p:sp>
      <p:sp>
        <p:nvSpPr>
          <p:cNvPr id="2027" name="Google Shape;2027;p1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Avoid positioning parallel surfaces near each other.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Narrow the projection depth range. Make “near” as far as possible and make “far” as near as possible.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Increase the bit depth of the depth buffer.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depth bias (Useful for decals but hard to apply on everything).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Face Culling</a:t>
            </a:r>
            <a:endParaRPr/>
          </a:p>
        </p:txBody>
      </p:sp>
      <p:pic>
        <p:nvPicPr>
          <p:cNvPr id="2033" name="Google Shape;20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725" y="748050"/>
            <a:ext cx="4762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725" y="2656385"/>
            <a:ext cx="4762500" cy="21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1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with early depth testing, it is inefficient to rasterize every triangle.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Some triangle will be hidden from a certain viewing direction that we don’t even want to waste time rasterizing them.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84725"/>
            <a:ext cx="5251250" cy="2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14550"/>
            <a:ext cx="4449500" cy="23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637025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9"/>
          <p:cNvSpPr txBox="1"/>
          <p:nvPr/>
        </p:nvSpPr>
        <p:spPr>
          <a:xfrm>
            <a:off x="3432225" y="367375"/>
            <a:ext cx="3000000" cy="986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GL_CULL_FACE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glCullFace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GL_BACK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glFrontFace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GL_CCW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8" name="Google Shape;2048;p119"/>
          <p:cNvSpPr txBox="1"/>
          <p:nvPr/>
        </p:nvSpPr>
        <p:spPr>
          <a:xfrm>
            <a:off x="427025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119"/>
          <p:cNvSpPr txBox="1"/>
          <p:nvPr/>
        </p:nvSpPr>
        <p:spPr>
          <a:xfrm>
            <a:off x="43025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119"/>
          <p:cNvSpPr txBox="1"/>
          <p:nvPr/>
        </p:nvSpPr>
        <p:spPr>
          <a:xfrm>
            <a:off x="2384125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1" name="Google Shape;2051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043450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19"/>
          <p:cNvSpPr txBox="1"/>
          <p:nvPr/>
        </p:nvSpPr>
        <p:spPr>
          <a:xfrm>
            <a:off x="8747650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3" name="Google Shape;2053;p119"/>
          <p:cNvSpPr txBox="1"/>
          <p:nvPr/>
        </p:nvSpPr>
        <p:spPr>
          <a:xfrm>
            <a:off x="48803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4" name="Google Shape;2054;p119"/>
          <p:cNvSpPr txBox="1"/>
          <p:nvPr/>
        </p:nvSpPr>
        <p:spPr>
          <a:xfrm>
            <a:off x="6790550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5" name="Google Shape;2055;p119"/>
          <p:cNvGrpSpPr/>
          <p:nvPr/>
        </p:nvGrpSpPr>
        <p:grpSpPr>
          <a:xfrm>
            <a:off x="1401900" y="2533075"/>
            <a:ext cx="6436936" cy="1488824"/>
            <a:chOff x="1401900" y="2533075"/>
            <a:chExt cx="6436936" cy="1488824"/>
          </a:xfrm>
        </p:grpSpPr>
        <p:sp>
          <p:nvSpPr>
            <p:cNvPr id="2056" name="Google Shape;2056;p119"/>
            <p:cNvSpPr/>
            <p:nvPr/>
          </p:nvSpPr>
          <p:spPr>
            <a:xfrm>
              <a:off x="1401900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7" name="Google Shape;2057;p119"/>
            <p:cNvSpPr txBox="1"/>
            <p:nvPr/>
          </p:nvSpPr>
          <p:spPr>
            <a:xfrm>
              <a:off x="1943325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Counter 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8" name="Google Shape;2058;p119"/>
            <p:cNvSpPr/>
            <p:nvPr/>
          </p:nvSpPr>
          <p:spPr>
            <a:xfrm flipH="1">
              <a:off x="5808325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9" name="Google Shape;2059;p119"/>
            <p:cNvSpPr txBox="1"/>
            <p:nvPr/>
          </p:nvSpPr>
          <p:spPr>
            <a:xfrm>
              <a:off x="6349700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0" name="Google Shape;2060;p119"/>
          <p:cNvGrpSpPr/>
          <p:nvPr/>
        </p:nvGrpSpPr>
        <p:grpSpPr>
          <a:xfrm>
            <a:off x="338400" y="2349300"/>
            <a:ext cx="8592125" cy="444900"/>
            <a:chOff x="338400" y="2349300"/>
            <a:chExt cx="8592125" cy="444900"/>
          </a:xfrm>
        </p:grpSpPr>
        <p:sp>
          <p:nvSpPr>
            <p:cNvPr id="2061" name="Google Shape;2061;p119"/>
            <p:cNvSpPr txBox="1"/>
            <p:nvPr/>
          </p:nvSpPr>
          <p:spPr>
            <a:xfrm>
              <a:off x="338400" y="2349300"/>
              <a:ext cx="12690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Front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2" name="Google Shape;2062;p119"/>
            <p:cNvSpPr txBox="1"/>
            <p:nvPr/>
          </p:nvSpPr>
          <p:spPr>
            <a:xfrm>
              <a:off x="7838825" y="23493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Back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3" name="Google Shape;2063;p119"/>
          <p:cNvGrpSpPr/>
          <p:nvPr/>
        </p:nvGrpSpPr>
        <p:grpSpPr>
          <a:xfrm>
            <a:off x="5350741" y="1746097"/>
            <a:ext cx="3136500" cy="2782500"/>
            <a:chOff x="5390716" y="1995922"/>
            <a:chExt cx="3136500" cy="2782500"/>
          </a:xfrm>
        </p:grpSpPr>
        <p:sp>
          <p:nvSpPr>
            <p:cNvPr id="2064" name="Google Shape;2064;p119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5" name="Google Shape;2065;p119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20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2" name="Google Shape;2072;p120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p120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4" name="Google Shape;2074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20"/>
          <p:cNvSpPr txBox="1"/>
          <p:nvPr/>
        </p:nvSpPr>
        <p:spPr>
          <a:xfrm>
            <a:off x="8900050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120"/>
          <p:cNvSpPr txBox="1"/>
          <p:nvPr/>
        </p:nvSpPr>
        <p:spPr>
          <a:xfrm>
            <a:off x="5032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120"/>
          <p:cNvSpPr txBox="1"/>
          <p:nvPr/>
        </p:nvSpPr>
        <p:spPr>
          <a:xfrm>
            <a:off x="69429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120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79" name="Google Shape;2079;p120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0" name="Google Shape;2080;p120"/>
          <p:cNvSpPr/>
          <p:nvPr/>
        </p:nvSpPr>
        <p:spPr>
          <a:xfrm flipH="1">
            <a:off x="5960725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81" name="Google Shape;2081;p120"/>
          <p:cNvSpPr txBox="1"/>
          <p:nvPr/>
        </p:nvSpPr>
        <p:spPr>
          <a:xfrm>
            <a:off x="6502100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2" name="Google Shape;2082;p120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120"/>
          <p:cNvSpPr txBox="1"/>
          <p:nvPr/>
        </p:nvSpPr>
        <p:spPr>
          <a:xfrm>
            <a:off x="62777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4" name="Google Shape;2084;p120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0"/>
          <p:cNvSpPr txBox="1"/>
          <p:nvPr/>
        </p:nvSpPr>
        <p:spPr>
          <a:xfrm>
            <a:off x="3412838" y="1183625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Rotate 180° around Y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86" name="Google Shape;2086;p120"/>
          <p:cNvGrpSpPr/>
          <p:nvPr/>
        </p:nvGrpSpPr>
        <p:grpSpPr>
          <a:xfrm>
            <a:off x="5350741" y="907897"/>
            <a:ext cx="3136500" cy="2782500"/>
            <a:chOff x="5390716" y="1995922"/>
            <a:chExt cx="3136500" cy="2782500"/>
          </a:xfrm>
        </p:grpSpPr>
        <p:sp>
          <p:nvSpPr>
            <p:cNvPr id="2087" name="Google Shape;2087;p120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8" name="Google Shape;2088;p120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21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121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121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7" name="Google Shape;2097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10799994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1"/>
          <p:cNvSpPr txBox="1"/>
          <p:nvPr/>
        </p:nvSpPr>
        <p:spPr>
          <a:xfrm>
            <a:off x="5043875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9" name="Google Shape;2099;p121"/>
          <p:cNvSpPr txBox="1"/>
          <p:nvPr/>
        </p:nvSpPr>
        <p:spPr>
          <a:xfrm>
            <a:off x="8774350" y="10222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0" name="Google Shape;2100;p121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1" name="Google Shape;2101;p121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2" name="Google Shape;2102;p121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121"/>
          <p:cNvSpPr/>
          <p:nvPr/>
        </p:nvSpPr>
        <p:spPr>
          <a:xfrm rot="10800000" flipH="1">
            <a:off x="59607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4" name="Google Shape;2104;p121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121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121"/>
          <p:cNvSpPr txBox="1"/>
          <p:nvPr/>
        </p:nvSpPr>
        <p:spPr>
          <a:xfrm>
            <a:off x="65063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121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21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Rotate 180° around X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9" name="Google Shape;2109;p121"/>
          <p:cNvGrpSpPr/>
          <p:nvPr/>
        </p:nvGrpSpPr>
        <p:grpSpPr>
          <a:xfrm>
            <a:off x="5579341" y="755497"/>
            <a:ext cx="3136500" cy="2782500"/>
            <a:chOff x="5390716" y="1995922"/>
            <a:chExt cx="3136500" cy="2782500"/>
          </a:xfrm>
        </p:grpSpPr>
        <p:sp>
          <p:nvSpPr>
            <p:cNvPr id="2110" name="Google Shape;2110;p121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1" name="Google Shape;2111;p121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3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916" y="1797839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points, we set “w” to 1.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22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8" name="Google Shape;2118;p122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9" name="Google Shape;2119;p122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0" name="Google Shape;2120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10799994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2"/>
          <p:cNvSpPr txBox="1"/>
          <p:nvPr/>
        </p:nvSpPr>
        <p:spPr>
          <a:xfrm>
            <a:off x="8900050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2" name="Google Shape;2122;p122"/>
          <p:cNvSpPr txBox="1"/>
          <p:nvPr/>
        </p:nvSpPr>
        <p:spPr>
          <a:xfrm>
            <a:off x="49858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3" name="Google Shape;2123;p122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4" name="Google Shape;2124;p122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5" name="Google Shape;2125;p122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6" name="Google Shape;2126;p122"/>
          <p:cNvSpPr/>
          <p:nvPr/>
        </p:nvSpPr>
        <p:spPr>
          <a:xfrm rot="10800000">
            <a:off x="61131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7" name="Google Shape;2127;p122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8" name="Google Shape;2128;p122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9" name="Google Shape;2129;p122"/>
          <p:cNvSpPr txBox="1"/>
          <p:nvPr/>
        </p:nvSpPr>
        <p:spPr>
          <a:xfrm>
            <a:off x="6458375" y="3542550"/>
            <a:ext cx="118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0" name="Google Shape;2130;p122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2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Rotate 180° around Z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122"/>
          <p:cNvSpPr txBox="1"/>
          <p:nvPr/>
        </p:nvSpPr>
        <p:spPr>
          <a:xfrm>
            <a:off x="5848925" y="4080600"/>
            <a:ext cx="2406600" cy="44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24"/>
          <p:cNvSpPr/>
          <p:nvPr/>
        </p:nvSpPr>
        <p:spPr>
          <a:xfrm>
            <a:off x="3541625" y="880750"/>
            <a:ext cx="96600" cy="96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4" name="Google Shape;2144;p124"/>
          <p:cNvCxnSpPr>
            <a:endCxn id="2143" idx="1"/>
          </p:cNvCxnSpPr>
          <p:nvPr/>
        </p:nvCxnSpPr>
        <p:spPr>
          <a:xfrm>
            <a:off x="2436472" y="581097"/>
            <a:ext cx="1119300" cy="313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45" name="Google Shape;2145;p124"/>
          <p:cNvSpPr txBox="1"/>
          <p:nvPr/>
        </p:nvSpPr>
        <p:spPr>
          <a:xfrm>
            <a:off x="164250" y="20275"/>
            <a:ext cx="2890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a point in the local space of the phone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6" name="Google Shape;2146;p124"/>
          <p:cNvSpPr txBox="1"/>
          <p:nvPr/>
        </p:nvSpPr>
        <p:spPr>
          <a:xfrm>
            <a:off x="6088600" y="3014200"/>
            <a:ext cx="28908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need to get it to world space…..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world space?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7" name="Google Shape;214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24"/>
          <p:cNvSpPr/>
          <p:nvPr/>
        </p:nvSpPr>
        <p:spPr>
          <a:xfrm>
            <a:off x="2028075" y="2780200"/>
            <a:ext cx="12252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Hi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Again!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71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25"/>
          <p:cNvSpPr txBox="1"/>
          <p:nvPr/>
        </p:nvSpPr>
        <p:spPr>
          <a:xfrm>
            <a:off x="336000" y="287750"/>
            <a:ext cx="5861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hand is our world space.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just need define our location relative to the hand. 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55" name="Google Shape;2155;p125"/>
          <p:cNvGrpSpPr/>
          <p:nvPr/>
        </p:nvGrpSpPr>
        <p:grpSpPr>
          <a:xfrm>
            <a:off x="3383782" y="2697525"/>
            <a:ext cx="1256920" cy="1479232"/>
            <a:chOff x="3383782" y="2697525"/>
            <a:chExt cx="1256920" cy="1479232"/>
          </a:xfrm>
        </p:grpSpPr>
        <p:cxnSp>
          <p:nvCxnSpPr>
            <p:cNvPr id="2156" name="Google Shape;2156;p125"/>
            <p:cNvCxnSpPr/>
            <p:nvPr/>
          </p:nvCxnSpPr>
          <p:spPr>
            <a:xfrm rot="10800000" flipH="1">
              <a:off x="3741600" y="3335625"/>
              <a:ext cx="8991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7" name="Google Shape;2157;p125"/>
            <p:cNvCxnSpPr/>
            <p:nvPr/>
          </p:nvCxnSpPr>
          <p:spPr>
            <a:xfrm rot="10800000">
              <a:off x="3383782" y="2697525"/>
              <a:ext cx="367500" cy="94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8" name="Google Shape;2158;p125"/>
            <p:cNvCxnSpPr/>
            <p:nvPr/>
          </p:nvCxnSpPr>
          <p:spPr>
            <a:xfrm>
              <a:off x="3741602" y="3635257"/>
              <a:ext cx="899100" cy="54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59" name="Google Shape;2159;p125"/>
          <p:cNvGrpSpPr/>
          <p:nvPr/>
        </p:nvGrpSpPr>
        <p:grpSpPr>
          <a:xfrm>
            <a:off x="5008002" y="1488775"/>
            <a:ext cx="705898" cy="1179600"/>
            <a:chOff x="5008002" y="1488775"/>
            <a:chExt cx="705898" cy="1179600"/>
          </a:xfrm>
        </p:grpSpPr>
        <p:cxnSp>
          <p:nvCxnSpPr>
            <p:cNvPr id="2160" name="Google Shape;2160;p125"/>
            <p:cNvCxnSpPr/>
            <p:nvPr/>
          </p:nvCxnSpPr>
          <p:spPr>
            <a:xfrm>
              <a:off x="5143600" y="2559775"/>
              <a:ext cx="570300" cy="10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1" name="Google Shape;2161;p125"/>
            <p:cNvCxnSpPr/>
            <p:nvPr/>
          </p:nvCxnSpPr>
          <p:spPr>
            <a:xfrm rot="10800000" flipH="1">
              <a:off x="5153282" y="1488775"/>
              <a:ext cx="261000" cy="107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2" name="Google Shape;2162;p125"/>
            <p:cNvCxnSpPr/>
            <p:nvPr/>
          </p:nvCxnSpPr>
          <p:spPr>
            <a:xfrm rot="10800000">
              <a:off x="5008002" y="2281607"/>
              <a:ext cx="135600" cy="26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163" name="Google Shape;2163;p125"/>
          <p:cNvSpPr txBox="1"/>
          <p:nvPr/>
        </p:nvSpPr>
        <p:spPr>
          <a:xfrm>
            <a:off x="5559225" y="4505400"/>
            <a:ext cx="3507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the hand relative to?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26"/>
          <p:cNvSpPr txBox="1"/>
          <p:nvPr/>
        </p:nvSpPr>
        <p:spPr>
          <a:xfrm>
            <a:off x="116025" y="123375"/>
            <a:ext cx="22818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man is our world space.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just need define the hand location relative to him.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what is the man relative to?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70" name="Google Shape;2170;p126"/>
          <p:cNvGrpSpPr/>
          <p:nvPr/>
        </p:nvGrpSpPr>
        <p:grpSpPr>
          <a:xfrm>
            <a:off x="3364675" y="2040075"/>
            <a:ext cx="579900" cy="1440832"/>
            <a:chOff x="5143600" y="1363075"/>
            <a:chExt cx="579900" cy="1440832"/>
          </a:xfrm>
        </p:grpSpPr>
        <p:cxnSp>
          <p:nvCxnSpPr>
            <p:cNvPr id="2171" name="Google Shape;2171;p126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2" name="Google Shape;2172;p126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3" name="Google Shape;2173;p126"/>
            <p:cNvCxnSpPr/>
            <p:nvPr/>
          </p:nvCxnSpPr>
          <p:spPr>
            <a:xfrm>
              <a:off x="5143602" y="2550107"/>
              <a:ext cx="212700" cy="2538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74" name="Google Shape;2174;p126"/>
          <p:cNvGrpSpPr/>
          <p:nvPr/>
        </p:nvGrpSpPr>
        <p:grpSpPr>
          <a:xfrm>
            <a:off x="2697557" y="4283107"/>
            <a:ext cx="667118" cy="420968"/>
            <a:chOff x="5007782" y="2138807"/>
            <a:chExt cx="667118" cy="420968"/>
          </a:xfrm>
        </p:grpSpPr>
        <p:cxnSp>
          <p:nvCxnSpPr>
            <p:cNvPr id="2175" name="Google Shape;2175;p126"/>
            <p:cNvCxnSpPr/>
            <p:nvPr/>
          </p:nvCxnSpPr>
          <p:spPr>
            <a:xfrm rot="10800000" flipH="1">
              <a:off x="5143600" y="2341675"/>
              <a:ext cx="531300" cy="2181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6" name="Google Shape;2176;p126"/>
            <p:cNvCxnSpPr/>
            <p:nvPr/>
          </p:nvCxnSpPr>
          <p:spPr>
            <a:xfrm rot="10800000">
              <a:off x="5007782" y="2225875"/>
              <a:ext cx="145500" cy="33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7" name="Google Shape;2177;p126"/>
            <p:cNvCxnSpPr/>
            <p:nvPr/>
          </p:nvCxnSpPr>
          <p:spPr>
            <a:xfrm rot="10800000" flipH="1">
              <a:off x="5143602" y="2138807"/>
              <a:ext cx="125400" cy="411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p127"/>
          <p:cNvPicPr preferRelativeResize="0"/>
          <p:nvPr/>
        </p:nvPicPr>
        <p:blipFill rotWithShape="1">
          <a:blip r:embed="rId3">
            <a:alphaModFix/>
          </a:blip>
          <a:srcRect t="7890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27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the bus… oh wait?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didn’t reach the global world space yet.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84" name="Google Shape;2184;p127"/>
          <p:cNvGrpSpPr/>
          <p:nvPr/>
        </p:nvGrpSpPr>
        <p:grpSpPr>
          <a:xfrm>
            <a:off x="5298325" y="2494525"/>
            <a:ext cx="473700" cy="867532"/>
            <a:chOff x="5143600" y="1865875"/>
            <a:chExt cx="473700" cy="867532"/>
          </a:xfrm>
        </p:grpSpPr>
        <p:cxnSp>
          <p:nvCxnSpPr>
            <p:cNvPr id="2185" name="Google Shape;2185;p127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6" name="Google Shape;2186;p127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7" name="Google Shape;2187;p127"/>
            <p:cNvCxnSpPr/>
            <p:nvPr/>
          </p:nvCxnSpPr>
          <p:spPr>
            <a:xfrm>
              <a:off x="5143602" y="2550107"/>
              <a:ext cx="317400" cy="183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88" name="Google Shape;2188;p127"/>
          <p:cNvGrpSpPr/>
          <p:nvPr/>
        </p:nvGrpSpPr>
        <p:grpSpPr>
          <a:xfrm>
            <a:off x="3393675" y="2437008"/>
            <a:ext cx="579900" cy="1459432"/>
            <a:chOff x="5143600" y="1363075"/>
            <a:chExt cx="579900" cy="1459432"/>
          </a:xfrm>
        </p:grpSpPr>
        <p:cxnSp>
          <p:nvCxnSpPr>
            <p:cNvPr id="2189" name="Google Shape;2189;p127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0" name="Google Shape;2190;p127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1" name="Google Shape;2191;p127"/>
            <p:cNvCxnSpPr/>
            <p:nvPr/>
          </p:nvCxnSpPr>
          <p:spPr>
            <a:xfrm>
              <a:off x="5143602" y="2550107"/>
              <a:ext cx="551100" cy="27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" name="Google Shape;219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28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earth is the global world sp…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Uhhh!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8" name="Google Shape;2198;p128"/>
          <p:cNvGrpSpPr/>
          <p:nvPr/>
        </p:nvGrpSpPr>
        <p:grpSpPr>
          <a:xfrm>
            <a:off x="3935102" y="1576533"/>
            <a:ext cx="1478998" cy="1652632"/>
            <a:chOff x="4506702" y="1363075"/>
            <a:chExt cx="1478998" cy="1652632"/>
          </a:xfrm>
        </p:grpSpPr>
        <p:cxnSp>
          <p:nvCxnSpPr>
            <p:cNvPr id="2199" name="Google Shape;2199;p128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0" name="Google Shape;2200;p128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1" name="Google Shape;2201;p128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02" name="Google Shape;2202;p128"/>
          <p:cNvGrpSpPr/>
          <p:nvPr/>
        </p:nvGrpSpPr>
        <p:grpSpPr>
          <a:xfrm rot="-1247887">
            <a:off x="3110049" y="574441"/>
            <a:ext cx="792051" cy="1002299"/>
            <a:chOff x="4825302" y="1865875"/>
            <a:chExt cx="791998" cy="1002232"/>
          </a:xfrm>
        </p:grpSpPr>
        <p:cxnSp>
          <p:nvCxnSpPr>
            <p:cNvPr id="2203" name="Google Shape;2203;p128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4" name="Google Shape;2204;p128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5" name="Google Shape;2205;p128"/>
            <p:cNvCxnSpPr/>
            <p:nvPr/>
          </p:nvCxnSpPr>
          <p:spPr>
            <a:xfrm rot="1248225" flipH="1">
              <a:off x="4878868" y="2501503"/>
              <a:ext cx="211168" cy="340207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129"/>
          <p:cNvPicPr preferRelativeResize="0"/>
          <p:nvPr/>
        </p:nvPicPr>
        <p:blipFill rotWithShape="1">
          <a:blip r:embed="rId3">
            <a:alphaModFix/>
          </a:blip>
          <a:srcRect t="11971" b="4604"/>
          <a:stretch/>
        </p:blipFill>
        <p:spPr>
          <a:xfrm>
            <a:off x="0" y="-115650"/>
            <a:ext cx="91440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29"/>
          <p:cNvSpPr txBox="1"/>
          <p:nvPr/>
        </p:nvSpPr>
        <p:spPr>
          <a:xfrm>
            <a:off x="87025" y="0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Umm.. Okay…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12" name="Google Shape;2212;p129"/>
          <p:cNvGrpSpPr/>
          <p:nvPr/>
        </p:nvGrpSpPr>
        <p:grpSpPr>
          <a:xfrm>
            <a:off x="2117477" y="2069633"/>
            <a:ext cx="1478998" cy="1652632"/>
            <a:chOff x="4506702" y="1363075"/>
            <a:chExt cx="1478998" cy="1652632"/>
          </a:xfrm>
        </p:grpSpPr>
        <p:cxnSp>
          <p:nvCxnSpPr>
            <p:cNvPr id="2213" name="Google Shape;2213;p129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4" name="Google Shape;2214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5" name="Google Shape;2215;p129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16" name="Google Shape;2216;p129"/>
          <p:cNvGrpSpPr/>
          <p:nvPr/>
        </p:nvGrpSpPr>
        <p:grpSpPr>
          <a:xfrm>
            <a:off x="6197081" y="-115653"/>
            <a:ext cx="2465761" cy="3074288"/>
            <a:chOff x="4417602" y="1363075"/>
            <a:chExt cx="1335298" cy="1687500"/>
          </a:xfrm>
        </p:grpSpPr>
        <p:cxnSp>
          <p:nvCxnSpPr>
            <p:cNvPr id="2217" name="Google Shape;2217;p129"/>
            <p:cNvCxnSpPr/>
            <p:nvPr/>
          </p:nvCxnSpPr>
          <p:spPr>
            <a:xfrm>
              <a:off x="5143600" y="2559775"/>
              <a:ext cx="609300" cy="4908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8" name="Google Shape;2218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9" name="Google Shape;2219;p129"/>
            <p:cNvCxnSpPr/>
            <p:nvPr/>
          </p:nvCxnSpPr>
          <p:spPr>
            <a:xfrm flipH="1">
              <a:off x="4417602" y="2550107"/>
              <a:ext cx="726000" cy="107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30"/>
          <p:cNvSpPr/>
          <p:nvPr/>
        </p:nvSpPr>
        <p:spPr>
          <a:xfrm>
            <a:off x="222375" y="154700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Universe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5" name="Google Shape;2225;p130"/>
          <p:cNvSpPr/>
          <p:nvPr/>
        </p:nvSpPr>
        <p:spPr>
          <a:xfrm>
            <a:off x="1162804" y="776113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Milkyway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6" name="Google Shape;2226;p130"/>
          <p:cNvSpPr/>
          <p:nvPr/>
        </p:nvSpPr>
        <p:spPr>
          <a:xfrm>
            <a:off x="2103232" y="1397526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Sun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7" name="Google Shape;2227;p130"/>
          <p:cNvSpPr/>
          <p:nvPr/>
        </p:nvSpPr>
        <p:spPr>
          <a:xfrm>
            <a:off x="3043661" y="2018939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Earth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8" name="Google Shape;2228;p130"/>
          <p:cNvSpPr/>
          <p:nvPr/>
        </p:nvSpPr>
        <p:spPr>
          <a:xfrm>
            <a:off x="3984089" y="2640352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Bus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9" name="Google Shape;2229;p130"/>
          <p:cNvSpPr/>
          <p:nvPr/>
        </p:nvSpPr>
        <p:spPr>
          <a:xfrm>
            <a:off x="4924518" y="3261765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0" name="Google Shape;2230;p130"/>
          <p:cNvSpPr/>
          <p:nvPr/>
        </p:nvSpPr>
        <p:spPr>
          <a:xfrm>
            <a:off x="5864946" y="3883178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Hand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1" name="Google Shape;2231;p130"/>
          <p:cNvSpPr/>
          <p:nvPr/>
        </p:nvSpPr>
        <p:spPr>
          <a:xfrm>
            <a:off x="6805375" y="4504591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Phone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2" name="Google Shape;2232;p130"/>
          <p:cNvSpPr/>
          <p:nvPr/>
        </p:nvSpPr>
        <p:spPr>
          <a:xfrm rot="-5400000">
            <a:off x="6292125" y="42533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130"/>
          <p:cNvSpPr txBox="1"/>
          <p:nvPr/>
        </p:nvSpPr>
        <p:spPr>
          <a:xfrm>
            <a:off x="5101175" y="45308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130"/>
          <p:cNvSpPr/>
          <p:nvPr/>
        </p:nvSpPr>
        <p:spPr>
          <a:xfrm rot="-5400000">
            <a:off x="5351800" y="363182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30"/>
          <p:cNvSpPr txBox="1"/>
          <p:nvPr/>
        </p:nvSpPr>
        <p:spPr>
          <a:xfrm>
            <a:off x="4160850" y="390937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130"/>
          <p:cNvSpPr/>
          <p:nvPr/>
        </p:nvSpPr>
        <p:spPr>
          <a:xfrm rot="-5400000">
            <a:off x="4411375" y="30104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30"/>
          <p:cNvSpPr txBox="1"/>
          <p:nvPr/>
        </p:nvSpPr>
        <p:spPr>
          <a:xfrm>
            <a:off x="3220425" y="32879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8" name="Google Shape;2238;p130"/>
          <p:cNvSpPr/>
          <p:nvPr/>
        </p:nvSpPr>
        <p:spPr>
          <a:xfrm rot="-5400000">
            <a:off x="3470950" y="23890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0"/>
          <p:cNvSpPr txBox="1"/>
          <p:nvPr/>
        </p:nvSpPr>
        <p:spPr>
          <a:xfrm>
            <a:off x="2280000" y="26665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130"/>
          <p:cNvSpPr/>
          <p:nvPr/>
        </p:nvSpPr>
        <p:spPr>
          <a:xfrm rot="-5400000">
            <a:off x="2530500" y="17675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30"/>
          <p:cNvSpPr txBox="1"/>
          <p:nvPr/>
        </p:nvSpPr>
        <p:spPr>
          <a:xfrm>
            <a:off x="1339550" y="20451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130"/>
          <p:cNvSpPr/>
          <p:nvPr/>
        </p:nvSpPr>
        <p:spPr>
          <a:xfrm rot="-5400000">
            <a:off x="1590075" y="11461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30"/>
          <p:cNvSpPr txBox="1"/>
          <p:nvPr/>
        </p:nvSpPr>
        <p:spPr>
          <a:xfrm>
            <a:off x="399125" y="14237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130"/>
          <p:cNvSpPr/>
          <p:nvPr/>
        </p:nvSpPr>
        <p:spPr>
          <a:xfrm rot="-5400000">
            <a:off x="649650" y="52475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30"/>
          <p:cNvSpPr txBox="1"/>
          <p:nvPr/>
        </p:nvSpPr>
        <p:spPr>
          <a:xfrm>
            <a:off x="-541300" y="80230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 Mono"/>
                <a:ea typeface="Roboto Mono"/>
                <a:cs typeface="Roboto Mono"/>
                <a:sym typeface="Roboto Mono"/>
              </a:rPr>
              <a:t>Phone_Corner_in_Root_World_Space =</a:t>
            </a: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 Mono"/>
                <a:ea typeface="Roboto Mono"/>
                <a:cs typeface="Roboto Mono"/>
                <a:sym typeface="Roboto Mono"/>
              </a:rPr>
              <a:t>Milkyway_to_Universe_Matrix *</a:t>
            </a: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 Mono"/>
                <a:ea typeface="Roboto Mono"/>
                <a:cs typeface="Roboto Mono"/>
                <a:sym typeface="Roboto Mono"/>
              </a:rPr>
              <a:t>Sun_to_Milkyway_Matrix *</a:t>
            </a: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 Mono"/>
                <a:ea typeface="Roboto Mono"/>
                <a:cs typeface="Roboto Mono"/>
                <a:sym typeface="Roboto Mono"/>
              </a:rPr>
              <a:t>Earth_to_Sun_Matrix *</a:t>
            </a: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 Mono"/>
                <a:ea typeface="Roboto Mono"/>
                <a:cs typeface="Roboto Mono"/>
                <a:sym typeface="Roboto Mono"/>
              </a:rPr>
              <a:t>Bus_to_Earth_Matrix *</a:t>
            </a: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 Mono"/>
                <a:ea typeface="Roboto Mono"/>
                <a:cs typeface="Roboto Mono"/>
                <a:sym typeface="Roboto Mono"/>
              </a:rPr>
              <a:t>Man_to_Bus_Matrix *</a:t>
            </a: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 Mono"/>
                <a:ea typeface="Roboto Mono"/>
                <a:cs typeface="Roboto Mono"/>
                <a:sym typeface="Roboto Mono"/>
              </a:rPr>
              <a:t>Hand_to_Man_Matrix *</a:t>
            </a: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 Mono"/>
                <a:ea typeface="Roboto Mono"/>
                <a:cs typeface="Roboto Mono"/>
                <a:sym typeface="Roboto Mono"/>
              </a:rPr>
              <a:t>Phone_to_Hand_Matrix *</a:t>
            </a: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 Mono"/>
                <a:ea typeface="Roboto Mono"/>
                <a:cs typeface="Roboto Mono"/>
                <a:sym typeface="Roboto Mono"/>
              </a:rPr>
              <a:t>Phone_Corner_in_Local_Space</a:t>
            </a:r>
            <a:endParaRPr sz="30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4" descr="\begin{bmatrix}&#10;x\\y\\z\\0&#10;\end{bmatrix}&#10;=&#10;\begin{bmatrix}&#10;1 &amp; 0 &amp; 0 &amp; \delta_x\\&#10;0 &amp; 1 &amp; 0 &amp; \delta_y\\&#10;0 &amp; 0 &amp; 1 &amp; \delta_z\\&#10;0 &amp; 0 &amp; 0 &amp; 1&#10;\end{bmatrix}&#10;\begin{bmatrix}&#10;x\\y\\z\\0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214" y="1797839"/>
            <a:ext cx="4263572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vectors, we set “w” to 0.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3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need to refer everything back to the Universe?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any space to be your root world space and refer everything to it.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sp>
        <p:nvSpPr>
          <p:cNvPr id="2266" name="Google Shape;2266;p13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data structure that represents scenes as nodes.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node’s transformation is relative to its parent’s coordinates.</a:t>
            </a:r>
            <a:endParaRPr/>
          </a:p>
        </p:txBody>
      </p:sp>
      <p:pic>
        <p:nvPicPr>
          <p:cNvPr id="2267" name="Google Shape;226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100"/>
            <a:ext cx="44195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135"/>
          <p:cNvPicPr preferRelativeResize="0"/>
          <p:nvPr/>
        </p:nvPicPr>
        <p:blipFill rotWithShape="1">
          <a:blip r:embed="rId3">
            <a:alphaModFix/>
          </a:blip>
          <a:srcRect l="7112" r="5398"/>
          <a:stretch/>
        </p:blipFill>
        <p:spPr>
          <a:xfrm rot="-5400000">
            <a:off x="2005087" y="410511"/>
            <a:ext cx="5133827" cy="433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35"/>
          <p:cNvSpPr/>
          <p:nvPr/>
        </p:nvSpPr>
        <p:spPr>
          <a:xfrm>
            <a:off x="5732200" y="30745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35"/>
          <p:cNvSpPr/>
          <p:nvPr/>
        </p:nvSpPr>
        <p:spPr>
          <a:xfrm>
            <a:off x="5488200" y="35749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5"/>
          <p:cNvSpPr/>
          <p:nvPr/>
        </p:nvSpPr>
        <p:spPr>
          <a:xfrm>
            <a:off x="4572000" y="43484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5"/>
          <p:cNvSpPr/>
          <p:nvPr/>
        </p:nvSpPr>
        <p:spPr>
          <a:xfrm>
            <a:off x="6027325" y="2469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135"/>
          <p:cNvSpPr/>
          <p:nvPr/>
        </p:nvSpPr>
        <p:spPr>
          <a:xfrm>
            <a:off x="4859750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35"/>
          <p:cNvSpPr/>
          <p:nvPr/>
        </p:nvSpPr>
        <p:spPr>
          <a:xfrm>
            <a:off x="4180675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35"/>
          <p:cNvSpPr/>
          <p:nvPr/>
        </p:nvSpPr>
        <p:spPr>
          <a:xfrm>
            <a:off x="3733650" y="2673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35"/>
          <p:cNvSpPr/>
          <p:nvPr/>
        </p:nvSpPr>
        <p:spPr>
          <a:xfrm rot="563584">
            <a:off x="3392945" y="2971172"/>
            <a:ext cx="204036" cy="20403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35"/>
          <p:cNvSpPr/>
          <p:nvPr/>
        </p:nvSpPr>
        <p:spPr>
          <a:xfrm rot="973388">
            <a:off x="3120796" y="2504543"/>
            <a:ext cx="204024" cy="2040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35"/>
          <p:cNvSpPr/>
          <p:nvPr/>
        </p:nvSpPr>
        <p:spPr>
          <a:xfrm rot="1487568">
            <a:off x="2946882" y="2211374"/>
            <a:ext cx="203893" cy="20389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135"/>
          <p:cNvSpPr/>
          <p:nvPr/>
        </p:nvSpPr>
        <p:spPr>
          <a:xfrm rot="-615125">
            <a:off x="3444116" y="1831861"/>
            <a:ext cx="203956" cy="20395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35"/>
          <p:cNvSpPr/>
          <p:nvPr/>
        </p:nvSpPr>
        <p:spPr>
          <a:xfrm>
            <a:off x="3354300" y="131488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35"/>
          <p:cNvSpPr/>
          <p:nvPr/>
        </p:nvSpPr>
        <p:spPr>
          <a:xfrm rot="1492157">
            <a:off x="4180744" y="1314864"/>
            <a:ext cx="204019" cy="20401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5"/>
          <p:cNvSpPr/>
          <p:nvPr/>
        </p:nvSpPr>
        <p:spPr>
          <a:xfrm>
            <a:off x="4101050" y="66483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35"/>
          <p:cNvSpPr/>
          <p:nvPr/>
        </p:nvSpPr>
        <p:spPr>
          <a:xfrm rot="952557">
            <a:off x="5007122" y="1314847"/>
            <a:ext cx="203981" cy="20398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135"/>
          <p:cNvSpPr/>
          <p:nvPr/>
        </p:nvSpPr>
        <p:spPr>
          <a:xfrm rot="584367">
            <a:off x="5063701" y="713208"/>
            <a:ext cx="203939" cy="20393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9" name="Google Shape;2289;p135"/>
          <p:cNvCxnSpPr>
            <a:stCxn id="2282" idx="5"/>
            <a:endCxn id="2281" idx="1"/>
          </p:cNvCxnSpPr>
          <p:nvPr/>
        </p:nvCxnSpPr>
        <p:spPr>
          <a:xfrm>
            <a:off x="3084042" y="2408992"/>
            <a:ext cx="8970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0" name="Google Shape;2290;p135"/>
          <p:cNvCxnSpPr>
            <a:stCxn id="2281" idx="5"/>
            <a:endCxn id="2280" idx="1"/>
          </p:cNvCxnSpPr>
          <p:nvPr/>
        </p:nvCxnSpPr>
        <p:spPr>
          <a:xfrm>
            <a:off x="3271917" y="2695968"/>
            <a:ext cx="16350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1" name="Google Shape;2291;p135"/>
          <p:cNvCxnSpPr>
            <a:stCxn id="2284" idx="4"/>
            <a:endCxn id="2283" idx="0"/>
          </p:cNvCxnSpPr>
          <p:nvPr/>
        </p:nvCxnSpPr>
        <p:spPr>
          <a:xfrm>
            <a:off x="3456300" y="1518888"/>
            <a:ext cx="71700" cy="3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2" name="Google Shape;2292;p135"/>
          <p:cNvCxnSpPr>
            <a:stCxn id="2283" idx="4"/>
            <a:endCxn id="2279" idx="1"/>
          </p:cNvCxnSpPr>
          <p:nvPr/>
        </p:nvCxnSpPr>
        <p:spPr>
          <a:xfrm>
            <a:off x="3564245" y="2034189"/>
            <a:ext cx="199200" cy="6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3" name="Google Shape;2293;p135"/>
          <p:cNvCxnSpPr>
            <a:stCxn id="2286" idx="4"/>
            <a:endCxn id="2285" idx="1"/>
          </p:cNvCxnSpPr>
          <p:nvPr/>
        </p:nvCxnSpPr>
        <p:spPr>
          <a:xfrm>
            <a:off x="4203050" y="868838"/>
            <a:ext cx="44700" cy="4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4" name="Google Shape;2294;p135"/>
          <p:cNvCxnSpPr>
            <a:stCxn id="2285" idx="4"/>
            <a:endCxn id="2278" idx="0"/>
          </p:cNvCxnSpPr>
          <p:nvPr/>
        </p:nvCxnSpPr>
        <p:spPr>
          <a:xfrm>
            <a:off x="4239853" y="1509423"/>
            <a:ext cx="42900" cy="8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5" name="Google Shape;2295;p135"/>
          <p:cNvCxnSpPr>
            <a:stCxn id="2288" idx="4"/>
          </p:cNvCxnSpPr>
          <p:nvPr/>
        </p:nvCxnSpPr>
        <p:spPr>
          <a:xfrm flipH="1">
            <a:off x="5131921" y="915677"/>
            <a:ext cx="16500" cy="38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6" name="Google Shape;2296;p135"/>
          <p:cNvCxnSpPr>
            <a:stCxn id="2287" idx="4"/>
            <a:endCxn id="2277" idx="0"/>
          </p:cNvCxnSpPr>
          <p:nvPr/>
        </p:nvCxnSpPr>
        <p:spPr>
          <a:xfrm flipH="1">
            <a:off x="4961813" y="1514937"/>
            <a:ext cx="119400" cy="8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7" name="Google Shape;2297;p135"/>
          <p:cNvCxnSpPr>
            <a:stCxn id="2276" idx="4"/>
            <a:endCxn id="2273" idx="7"/>
          </p:cNvCxnSpPr>
          <p:nvPr/>
        </p:nvCxnSpPr>
        <p:spPr>
          <a:xfrm flipH="1">
            <a:off x="5906425" y="2673750"/>
            <a:ext cx="222900" cy="43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8" name="Google Shape;2298;p135"/>
          <p:cNvCxnSpPr>
            <a:stCxn id="2273" idx="4"/>
            <a:endCxn id="2274" idx="7"/>
          </p:cNvCxnSpPr>
          <p:nvPr/>
        </p:nvCxnSpPr>
        <p:spPr>
          <a:xfrm flipH="1">
            <a:off x="5662300" y="3278500"/>
            <a:ext cx="1719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9" name="Google Shape;2299;p135"/>
          <p:cNvCxnSpPr>
            <a:stCxn id="2280" idx="5"/>
            <a:endCxn id="2275" idx="2"/>
          </p:cNvCxnSpPr>
          <p:nvPr/>
        </p:nvCxnSpPr>
        <p:spPr>
          <a:xfrm>
            <a:off x="3554360" y="3156133"/>
            <a:ext cx="1017600" cy="129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0" name="Google Shape;2300;p135"/>
          <p:cNvCxnSpPr>
            <a:stCxn id="2279" idx="4"/>
            <a:endCxn id="2275" idx="1"/>
          </p:cNvCxnSpPr>
          <p:nvPr/>
        </p:nvCxnSpPr>
        <p:spPr>
          <a:xfrm>
            <a:off x="3835650" y="2877750"/>
            <a:ext cx="766200" cy="15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1" name="Google Shape;2301;p135"/>
          <p:cNvCxnSpPr>
            <a:stCxn id="2278" idx="4"/>
            <a:endCxn id="2275" idx="0"/>
          </p:cNvCxnSpPr>
          <p:nvPr/>
        </p:nvCxnSpPr>
        <p:spPr>
          <a:xfrm>
            <a:off x="4282675" y="2571750"/>
            <a:ext cx="391200" cy="17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135"/>
          <p:cNvCxnSpPr>
            <a:stCxn id="2277" idx="4"/>
            <a:endCxn id="2275" idx="7"/>
          </p:cNvCxnSpPr>
          <p:nvPr/>
        </p:nvCxnSpPr>
        <p:spPr>
          <a:xfrm flipH="1">
            <a:off x="4746050" y="2571750"/>
            <a:ext cx="215700" cy="18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135"/>
          <p:cNvCxnSpPr>
            <a:stCxn id="2274" idx="4"/>
            <a:endCxn id="2275" idx="6"/>
          </p:cNvCxnSpPr>
          <p:nvPr/>
        </p:nvCxnSpPr>
        <p:spPr>
          <a:xfrm flipH="1">
            <a:off x="4776000" y="3778950"/>
            <a:ext cx="814200" cy="6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135"/>
          <p:cNvCxnSpPr>
            <a:stCxn id="2275" idx="4"/>
          </p:cNvCxnSpPr>
          <p:nvPr/>
        </p:nvCxnSpPr>
        <p:spPr>
          <a:xfrm>
            <a:off x="4674000" y="4552400"/>
            <a:ext cx="0" cy="4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136"/>
          <p:cNvPicPr preferRelativeResize="0"/>
          <p:nvPr/>
        </p:nvPicPr>
        <p:blipFill rotWithShape="1">
          <a:blip r:embed="rId3">
            <a:alphaModFix/>
          </a:blip>
          <a:srcRect l="6529" r="6521"/>
          <a:stretch/>
        </p:blipFill>
        <p:spPr>
          <a:xfrm>
            <a:off x="245125" y="491950"/>
            <a:ext cx="5425048" cy="41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36"/>
          <p:cNvSpPr/>
          <p:nvPr/>
        </p:nvSpPr>
        <p:spPr>
          <a:xfrm>
            <a:off x="3174700" y="273380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1" name="Google Shape;2311;p136"/>
          <p:cNvCxnSpPr>
            <a:stCxn id="2312" idx="7"/>
            <a:endCxn id="2310" idx="3"/>
          </p:cNvCxnSpPr>
          <p:nvPr/>
        </p:nvCxnSpPr>
        <p:spPr>
          <a:xfrm rot="10800000" flipH="1">
            <a:off x="2134850" y="2908025"/>
            <a:ext cx="1069800" cy="26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2" name="Google Shape;2312;p136"/>
          <p:cNvSpPr/>
          <p:nvPr/>
        </p:nvSpPr>
        <p:spPr>
          <a:xfrm>
            <a:off x="1960725" y="3147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36"/>
          <p:cNvSpPr/>
          <p:nvPr/>
        </p:nvSpPr>
        <p:spPr>
          <a:xfrm>
            <a:off x="1953350" y="3637925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4" name="Google Shape;2314;p136"/>
          <p:cNvCxnSpPr>
            <a:stCxn id="2312" idx="4"/>
            <a:endCxn id="2313" idx="0"/>
          </p:cNvCxnSpPr>
          <p:nvPr/>
        </p:nvCxnSpPr>
        <p:spPr>
          <a:xfrm flipH="1">
            <a:off x="2055225" y="3351250"/>
            <a:ext cx="7500" cy="28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5" name="Google Shape;2315;p136"/>
          <p:cNvSpPr/>
          <p:nvPr/>
        </p:nvSpPr>
        <p:spPr>
          <a:xfrm>
            <a:off x="2055225" y="25717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6" name="Google Shape;2316;p136"/>
          <p:cNvCxnSpPr>
            <a:stCxn id="2315" idx="5"/>
            <a:endCxn id="2310" idx="1"/>
          </p:cNvCxnSpPr>
          <p:nvPr/>
        </p:nvCxnSpPr>
        <p:spPr>
          <a:xfrm>
            <a:off x="2229350" y="2745875"/>
            <a:ext cx="975300" cy="1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7" name="Google Shape;2317;p136"/>
          <p:cNvSpPr/>
          <p:nvPr/>
        </p:nvSpPr>
        <p:spPr>
          <a:xfrm>
            <a:off x="2070225" y="1996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8" name="Google Shape;2318;p136"/>
          <p:cNvCxnSpPr>
            <a:stCxn id="2315" idx="0"/>
            <a:endCxn id="2317" idx="4"/>
          </p:cNvCxnSpPr>
          <p:nvPr/>
        </p:nvCxnSpPr>
        <p:spPr>
          <a:xfrm rot="10800000" flipH="1">
            <a:off x="2157225" y="2200350"/>
            <a:ext cx="15000" cy="3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9" name="Google Shape;2319;p136"/>
          <p:cNvSpPr/>
          <p:nvPr/>
        </p:nvSpPr>
        <p:spPr>
          <a:xfrm>
            <a:off x="4043750" y="28688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136"/>
          <p:cNvSpPr/>
          <p:nvPr/>
        </p:nvSpPr>
        <p:spPr>
          <a:xfrm>
            <a:off x="4043750" y="32679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1" name="Google Shape;2321;p136"/>
          <p:cNvCxnSpPr>
            <a:stCxn id="2319" idx="4"/>
            <a:endCxn id="2320" idx="0"/>
          </p:cNvCxnSpPr>
          <p:nvPr/>
        </p:nvCxnSpPr>
        <p:spPr>
          <a:xfrm>
            <a:off x="4145750" y="3072850"/>
            <a:ext cx="0" cy="195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22" name="Google Shape;2322;p136"/>
          <p:cNvSpPr/>
          <p:nvPr/>
        </p:nvSpPr>
        <p:spPr>
          <a:xfrm>
            <a:off x="4145750" y="24697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136"/>
          <p:cNvSpPr/>
          <p:nvPr/>
        </p:nvSpPr>
        <p:spPr>
          <a:xfrm>
            <a:off x="4262625" y="1912963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4" name="Google Shape;2324;p136"/>
          <p:cNvCxnSpPr>
            <a:stCxn id="2322" idx="0"/>
            <a:endCxn id="2323" idx="4"/>
          </p:cNvCxnSpPr>
          <p:nvPr/>
        </p:nvCxnSpPr>
        <p:spPr>
          <a:xfrm rot="10800000" flipH="1">
            <a:off x="4247750" y="2116938"/>
            <a:ext cx="117000" cy="35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25" name="Google Shape;2325;p136"/>
          <p:cNvCxnSpPr>
            <a:stCxn id="2322" idx="2"/>
            <a:endCxn id="2310" idx="7"/>
          </p:cNvCxnSpPr>
          <p:nvPr/>
        </p:nvCxnSpPr>
        <p:spPr>
          <a:xfrm flipH="1">
            <a:off x="3348950" y="2571738"/>
            <a:ext cx="796800" cy="19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136"/>
          <p:cNvCxnSpPr>
            <a:stCxn id="2319" idx="2"/>
            <a:endCxn id="2310" idx="5"/>
          </p:cNvCxnSpPr>
          <p:nvPr/>
        </p:nvCxnSpPr>
        <p:spPr>
          <a:xfrm rot="10800000">
            <a:off x="3348950" y="2907850"/>
            <a:ext cx="694800" cy="63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7" name="Google Shape;2327;p136"/>
          <p:cNvSpPr txBox="1"/>
          <p:nvPr/>
        </p:nvSpPr>
        <p:spPr>
          <a:xfrm>
            <a:off x="5670175" y="1385400"/>
            <a:ext cx="3473700" cy="2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Wheel1_to_World_Space =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Car_to_Root_Matrix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Joint1_to_Car_Matrix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Wheel1_to_Joint1_Matrix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8" name="Google Shape;2328;p136"/>
          <p:cNvSpPr/>
          <p:nvPr/>
        </p:nvSpPr>
        <p:spPr>
          <a:xfrm>
            <a:off x="3393550" y="1954125"/>
            <a:ext cx="802475" cy="599425"/>
          </a:xfrm>
          <a:custGeom>
            <a:avLst/>
            <a:gdLst/>
            <a:ahLst/>
            <a:cxnLst/>
            <a:rect l="l" t="t" r="r" b="b"/>
            <a:pathLst>
              <a:path w="32099" h="23977" extrusionOk="0">
                <a:moveTo>
                  <a:pt x="32099" y="0"/>
                </a:moveTo>
                <a:cubicBezTo>
                  <a:pt x="31326" y="2965"/>
                  <a:pt x="32808" y="13794"/>
                  <a:pt x="27458" y="17790"/>
                </a:cubicBezTo>
                <a:cubicBezTo>
                  <a:pt x="22108" y="21786"/>
                  <a:pt x="4576" y="22946"/>
                  <a:pt x="0" y="2397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2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38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339" name="Google Shape;2339;p138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0" name="Google Shape;2340;p138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1" name="Google Shape;2341;p138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2" name="Google Shape;2342;p138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3" name="Google Shape;2343;p138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4" name="Google Shape;2344;p138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5" name="Google Shape;2345;p138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6" name="Google Shape;2346;p138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7" name="Google Shape;2347;p138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8" name="Google Shape;2348;p138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49" name="Google Shape;2349;p138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50" name="Google Shape;2350;p138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51" name="Google Shape;235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38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138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38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138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138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38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38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38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Inheritance?</a:t>
            </a:r>
            <a:endParaRPr/>
          </a:p>
        </p:txBody>
      </p:sp>
      <p:sp>
        <p:nvSpPr>
          <p:cNvPr id="2371" name="Google Shape;2371;p139"/>
          <p:cNvSpPr/>
          <p:nvPr/>
        </p:nvSpPr>
        <p:spPr>
          <a:xfrm>
            <a:off x="3702925" y="2317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72" name="Google Shape;2372;p139"/>
          <p:cNvSpPr/>
          <p:nvPr/>
        </p:nvSpPr>
        <p:spPr>
          <a:xfrm>
            <a:off x="3702925" y="3194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3" name="Google Shape;2373;p139"/>
          <p:cNvCxnSpPr>
            <a:stCxn id="2372" idx="0"/>
            <a:endCxn id="2371" idx="2"/>
          </p:cNvCxnSpPr>
          <p:nvPr/>
        </p:nvCxnSpPr>
        <p:spPr>
          <a:xfrm rot="10800000">
            <a:off x="4447375" y="2800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4" name="Google Shape;2374;p139"/>
          <p:cNvSpPr/>
          <p:nvPr/>
        </p:nvSpPr>
        <p:spPr>
          <a:xfrm>
            <a:off x="4612888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5" name="Google Shape;2375;p139"/>
          <p:cNvCxnSpPr>
            <a:stCxn id="2374" idx="0"/>
            <a:endCxn id="2372" idx="2"/>
          </p:cNvCxnSpPr>
          <p:nvPr/>
        </p:nvCxnSpPr>
        <p:spPr>
          <a:xfrm rot="10800000">
            <a:off x="4447438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6" name="Google Shape;2376;p139"/>
          <p:cNvSpPr/>
          <p:nvPr/>
        </p:nvSpPr>
        <p:spPr>
          <a:xfrm>
            <a:off x="2792963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7" name="Google Shape;2377;p139"/>
          <p:cNvCxnSpPr>
            <a:stCxn id="2376" idx="0"/>
            <a:endCxn id="2372" idx="2"/>
          </p:cNvCxnSpPr>
          <p:nvPr/>
        </p:nvCxnSpPr>
        <p:spPr>
          <a:xfrm rot="10800000" flipH="1">
            <a:off x="3537413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0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83" name="Google Shape;2383;p140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4" name="Google Shape;2384;p140"/>
          <p:cNvCxnSpPr>
            <a:stCxn id="2383" idx="0"/>
            <a:endCxn id="2382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5" name="Google Shape;2385;p140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6" name="Google Shape;2386;p140"/>
          <p:cNvCxnSpPr>
            <a:stCxn id="2385" idx="0"/>
            <a:endCxn id="2383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7" name="Google Shape;2387;p140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8" name="Google Shape;2388;p140"/>
          <p:cNvCxnSpPr>
            <a:stCxn id="2387" idx="0"/>
            <a:endCxn id="2383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9" name="Google Shape;2389;p140"/>
          <p:cNvSpPr/>
          <p:nvPr/>
        </p:nvSpPr>
        <p:spPr>
          <a:xfrm>
            <a:off x="782888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0" name="Google Shape;2390;p140"/>
          <p:cNvSpPr/>
          <p:nvPr/>
        </p:nvSpPr>
        <p:spPr>
          <a:xfrm>
            <a:off x="2918663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1" name="Google Shape;2391;p140"/>
          <p:cNvCxnSpPr>
            <a:stCxn id="2389" idx="0"/>
            <a:endCxn id="2387" idx="2"/>
          </p:cNvCxnSpPr>
          <p:nvPr/>
        </p:nvCxnSpPr>
        <p:spPr>
          <a:xfrm rot="10800000" flipH="1">
            <a:off x="1527338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2" name="Google Shape;2392;p140"/>
          <p:cNvCxnSpPr>
            <a:stCxn id="2390" idx="0"/>
            <a:endCxn id="2387" idx="2"/>
          </p:cNvCxnSpPr>
          <p:nvPr/>
        </p:nvCxnSpPr>
        <p:spPr>
          <a:xfrm rot="10800000">
            <a:off x="2595113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140"/>
          <p:cNvSpPr/>
          <p:nvPr/>
        </p:nvSpPr>
        <p:spPr>
          <a:xfrm>
            <a:off x="4736400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4" name="Google Shape;2394;p140"/>
          <p:cNvSpPr/>
          <p:nvPr/>
        </p:nvSpPr>
        <p:spPr>
          <a:xfrm>
            <a:off x="6872175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5" name="Google Shape;2395;p140"/>
          <p:cNvCxnSpPr>
            <a:stCxn id="2393" idx="0"/>
            <a:endCxn id="2385" idx="2"/>
          </p:cNvCxnSpPr>
          <p:nvPr/>
        </p:nvCxnSpPr>
        <p:spPr>
          <a:xfrm rot="10800000" flipH="1">
            <a:off x="5480850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6" name="Google Shape;2396;p140"/>
          <p:cNvCxnSpPr>
            <a:stCxn id="2394" idx="0"/>
            <a:endCxn id="2385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7" name="Google Shape;2397;p140"/>
          <p:cNvSpPr txBox="1"/>
          <p:nvPr/>
        </p:nvSpPr>
        <p:spPr>
          <a:xfrm>
            <a:off x="5161800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8" name="Google Shape;2398;p140"/>
          <p:cNvSpPr txBox="1"/>
          <p:nvPr/>
        </p:nvSpPr>
        <p:spPr>
          <a:xfrm>
            <a:off x="7297575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1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04" name="Google Shape;2404;p141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5" name="Google Shape;2405;p141"/>
          <p:cNvCxnSpPr>
            <a:stCxn id="2404" idx="0"/>
            <a:endCxn id="240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6" name="Google Shape;2406;p141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7" name="Google Shape;2407;p141"/>
          <p:cNvCxnSpPr>
            <a:stCxn id="2406" idx="0"/>
            <a:endCxn id="2404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141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9" name="Google Shape;2409;p141"/>
          <p:cNvCxnSpPr>
            <a:stCxn id="2408" idx="0"/>
            <a:endCxn id="2404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141"/>
          <p:cNvSpPr/>
          <p:nvPr/>
        </p:nvSpPr>
        <p:spPr>
          <a:xfrm>
            <a:off x="782900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1" name="Google Shape;2411;p141"/>
          <p:cNvSpPr/>
          <p:nvPr/>
        </p:nvSpPr>
        <p:spPr>
          <a:xfrm>
            <a:off x="2918671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2" name="Google Shape;2412;p141"/>
          <p:cNvCxnSpPr>
            <a:stCxn id="2410" idx="0"/>
            <a:endCxn id="2408" idx="2"/>
          </p:cNvCxnSpPr>
          <p:nvPr/>
        </p:nvCxnSpPr>
        <p:spPr>
          <a:xfrm rot="10800000" flipH="1">
            <a:off x="1527350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3" name="Google Shape;2413;p141"/>
          <p:cNvCxnSpPr>
            <a:stCxn id="2411" idx="0"/>
            <a:endCxn id="2408" idx="2"/>
          </p:cNvCxnSpPr>
          <p:nvPr/>
        </p:nvCxnSpPr>
        <p:spPr>
          <a:xfrm rot="10800000">
            <a:off x="2595121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4" name="Google Shape;2414;p141"/>
          <p:cNvSpPr/>
          <p:nvPr/>
        </p:nvSpPr>
        <p:spPr>
          <a:xfrm>
            <a:off x="473640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5" name="Google Shape;2415;p141"/>
          <p:cNvSpPr/>
          <p:nvPr/>
        </p:nvSpPr>
        <p:spPr>
          <a:xfrm>
            <a:off x="687217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6" name="Google Shape;2416;p141"/>
          <p:cNvCxnSpPr>
            <a:stCxn id="2414" idx="0"/>
            <a:endCxn id="2406" idx="2"/>
          </p:cNvCxnSpPr>
          <p:nvPr/>
        </p:nvCxnSpPr>
        <p:spPr>
          <a:xfrm rot="10800000" flipH="1">
            <a:off x="548085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7" name="Google Shape;2417;p141"/>
          <p:cNvCxnSpPr>
            <a:stCxn id="2415" idx="0"/>
            <a:endCxn id="2406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8" name="Google Shape;2418;p141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 Duplication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/>
        </p:nvSpPr>
        <p:spPr>
          <a:xfrm>
            <a:off x="489300" y="888800"/>
            <a:ext cx="8165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point represents a location in space.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w=1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396900" y="3118575"/>
            <a:ext cx="8350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vector represents direction and magnitude.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42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24" name="Google Shape;2424;p142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5" name="Google Shape;2425;p142"/>
          <p:cNvCxnSpPr>
            <a:stCxn id="2424" idx="0"/>
            <a:endCxn id="242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6" name="Google Shape;2426;p142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7" name="Google Shape;2427;p142"/>
          <p:cNvCxnSpPr>
            <a:stCxn id="2426" idx="0"/>
            <a:endCxn id="2424" idx="2"/>
          </p:cNvCxnSpPr>
          <p:nvPr/>
        </p:nvCxnSpPr>
        <p:spPr>
          <a:xfrm rot="10800000" flipH="1">
            <a:off x="3663125" y="2059888"/>
            <a:ext cx="909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8" name="Google Shape;2428;p142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9" name="Google Shape;2429;p142"/>
          <p:cNvCxnSpPr>
            <a:stCxn id="2428" idx="0"/>
            <a:endCxn id="2424" idx="2"/>
          </p:cNvCxnSpPr>
          <p:nvPr/>
        </p:nvCxnSpPr>
        <p:spPr>
          <a:xfrm rot="10800000" flipH="1">
            <a:off x="1528425" y="2059875"/>
            <a:ext cx="30435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0" name="Google Shape;2430;p142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1" name="Google Shape;2431;p142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2" name="Google Shape;2432;p142"/>
          <p:cNvCxnSpPr>
            <a:stCxn id="2430" idx="0"/>
            <a:endCxn id="2428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3" name="Google Shape;2433;p142"/>
          <p:cNvCxnSpPr>
            <a:stCxn id="2431" idx="0"/>
            <a:endCxn id="2428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4" name="Google Shape;2434;p142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5" name="Google Shape;2435;p142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6" name="Google Shape;2436;p142"/>
          <p:cNvCxnSpPr>
            <a:stCxn id="2434" idx="0"/>
            <a:endCxn id="2426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7" name="Google Shape;2437;p142"/>
          <p:cNvCxnSpPr>
            <a:stCxn id="2435" idx="0"/>
            <a:endCxn id="2426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8" name="Google Shape;2438;p142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Deadly Diamond of Death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9" name="Google Shape;2439;p142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40" name="Google Shape;2440;p142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41" name="Google Shape;2441;p142"/>
          <p:cNvCxnSpPr>
            <a:stCxn id="2440" idx="0"/>
            <a:endCxn id="2424" idx="2"/>
          </p:cNvCxnSpPr>
          <p:nvPr/>
        </p:nvCxnSpPr>
        <p:spPr>
          <a:xfrm rot="10800000">
            <a:off x="4572075" y="2059875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2" name="Google Shape;2442;p142"/>
          <p:cNvCxnSpPr>
            <a:stCxn id="2439" idx="0"/>
            <a:endCxn id="2424" idx="2"/>
          </p:cNvCxnSpPr>
          <p:nvPr/>
        </p:nvCxnSpPr>
        <p:spPr>
          <a:xfrm rot="10800000">
            <a:off x="4571925" y="2059825"/>
            <a:ext cx="3044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3" name="Google Shape;2443;p142"/>
          <p:cNvCxnSpPr>
            <a:stCxn id="2430" idx="0"/>
            <a:endCxn id="2440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4" name="Google Shape;2444;p142"/>
          <p:cNvCxnSpPr>
            <a:stCxn id="2434" idx="0"/>
            <a:endCxn id="2440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5" name="Google Shape;2445;p142"/>
          <p:cNvCxnSpPr>
            <a:stCxn id="2435" idx="0"/>
            <a:endCxn id="2439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6" name="Google Shape;2446;p142"/>
          <p:cNvCxnSpPr>
            <a:stCxn id="2431" idx="0"/>
            <a:endCxn id="2439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7" name="Google Shape;2447;p142"/>
          <p:cNvSpPr/>
          <p:nvPr/>
        </p:nvSpPr>
        <p:spPr>
          <a:xfrm>
            <a:off x="5480850" y="1700175"/>
            <a:ext cx="2310600" cy="2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Virtual void show_info();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684F2-F47E-0876-C76A-43F2262AFF5E}"/>
              </a:ext>
            </a:extLst>
          </p:cNvPr>
          <p:cNvSpPr txBox="1"/>
          <p:nvPr/>
        </p:nvSpPr>
        <p:spPr>
          <a:xfrm>
            <a:off x="288000" y="460800"/>
            <a:ext cx="326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problem means if there is a virtual</a:t>
            </a:r>
          </a:p>
          <a:p>
            <a:r>
              <a:rPr lang="en-US" dirty="0"/>
              <a:t>Function in class character and this function is implemented by class human and knight so if you called this function using Human Knight which implementation will be used !!!!!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43"/>
          <p:cNvSpPr/>
          <p:nvPr/>
        </p:nvSpPr>
        <p:spPr>
          <a:xfrm>
            <a:off x="1851275" y="699063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53" name="Google Shape;2453;p143"/>
          <p:cNvSpPr/>
          <p:nvPr/>
        </p:nvSpPr>
        <p:spPr>
          <a:xfrm>
            <a:off x="1851275" y="15765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4" name="Google Shape;2454;p143"/>
          <p:cNvCxnSpPr>
            <a:stCxn id="2453" idx="0"/>
            <a:endCxn id="2452" idx="2"/>
          </p:cNvCxnSpPr>
          <p:nvPr/>
        </p:nvCxnSpPr>
        <p:spPr>
          <a:xfrm rot="10800000">
            <a:off x="2595725" y="1182388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5" name="Google Shape;2455;p143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6" name="Google Shape;2456;p143"/>
          <p:cNvCxnSpPr>
            <a:stCxn id="2455" idx="0"/>
            <a:endCxn id="2453" idx="2"/>
          </p:cNvCxnSpPr>
          <p:nvPr/>
        </p:nvCxnSpPr>
        <p:spPr>
          <a:xfrm rot="10800000">
            <a:off x="2595725" y="2059888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143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8" name="Google Shape;2458;p143"/>
          <p:cNvCxnSpPr>
            <a:stCxn id="2457" idx="0"/>
            <a:endCxn id="2453" idx="2"/>
          </p:cNvCxnSpPr>
          <p:nvPr/>
        </p:nvCxnSpPr>
        <p:spPr>
          <a:xfrm rot="10800000" flipH="1">
            <a:off x="1528425" y="2059875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9" name="Google Shape;2459;p143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0" name="Google Shape;2460;p143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1" name="Google Shape;2461;p143"/>
          <p:cNvCxnSpPr>
            <a:stCxn id="2459" idx="0"/>
            <a:endCxn id="2457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2" name="Google Shape;2462;p143"/>
          <p:cNvCxnSpPr>
            <a:stCxn id="2460" idx="0"/>
            <a:endCxn id="2457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3" name="Google Shape;2463;p143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4" name="Google Shape;2464;p143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5" name="Google Shape;2465;p143"/>
          <p:cNvCxnSpPr>
            <a:stCxn id="2463" idx="0"/>
            <a:endCxn id="2455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143"/>
          <p:cNvCxnSpPr>
            <a:stCxn id="2464" idx="0"/>
            <a:endCxn id="2455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143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interaction between profession &amp; character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8" name="Google Shape;2468;p143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9" name="Google Shape;2469;p143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70" name="Google Shape;2470;p143"/>
          <p:cNvCxnSpPr>
            <a:stCxn id="2469" idx="0"/>
            <a:endCxn id="2471" idx="2"/>
          </p:cNvCxnSpPr>
          <p:nvPr/>
        </p:nvCxnSpPr>
        <p:spPr>
          <a:xfrm rot="10800000" flipH="1">
            <a:off x="5481975" y="2059875"/>
            <a:ext cx="1061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2" name="Google Shape;2472;p143"/>
          <p:cNvCxnSpPr>
            <a:stCxn id="2468" idx="0"/>
            <a:endCxn id="2471" idx="2"/>
          </p:cNvCxnSpPr>
          <p:nvPr/>
        </p:nvCxnSpPr>
        <p:spPr>
          <a:xfrm rot="10800000">
            <a:off x="6543525" y="2059825"/>
            <a:ext cx="10731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3" name="Google Shape;2473;p143"/>
          <p:cNvCxnSpPr>
            <a:stCxn id="2459" idx="0"/>
            <a:endCxn id="2469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143"/>
          <p:cNvCxnSpPr>
            <a:stCxn id="2463" idx="0"/>
            <a:endCxn id="2469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5" name="Google Shape;2475;p143"/>
          <p:cNvCxnSpPr>
            <a:stCxn id="2464" idx="0"/>
            <a:endCxn id="2468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6" name="Google Shape;2476;p143"/>
          <p:cNvCxnSpPr>
            <a:stCxn id="2460" idx="0"/>
            <a:endCxn id="2468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1" name="Google Shape;2471;p143"/>
          <p:cNvSpPr/>
          <p:nvPr/>
        </p:nvSpPr>
        <p:spPr>
          <a:xfrm>
            <a:off x="5799075" y="1576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Profession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94AD8-C563-5A0B-39F2-F8136ACC154E}"/>
              </a:ext>
            </a:extLst>
          </p:cNvPr>
          <p:cNvSpPr txBox="1"/>
          <p:nvPr/>
        </p:nvSpPr>
        <p:spPr>
          <a:xfrm>
            <a:off x="3895200" y="237600"/>
            <a:ext cx="47211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previous problem doesn’t exist, but If you have</a:t>
            </a:r>
          </a:p>
          <a:p>
            <a:r>
              <a:rPr lang="en-US" dirty="0"/>
              <a:t>A human you can’t know the profession of him so there is</a:t>
            </a:r>
          </a:p>
          <a:p>
            <a:r>
              <a:rPr lang="en-US" dirty="0"/>
              <a:t>a limited interactions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44"/>
          <p:cNvSpPr txBox="1">
            <a:spLocks noGrp="1"/>
          </p:cNvSpPr>
          <p:nvPr>
            <p:ph type="title"/>
          </p:nvPr>
        </p:nvSpPr>
        <p:spPr>
          <a:xfrm>
            <a:off x="131300" y="541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Composition Over Inheritance</a:t>
            </a:r>
            <a:endParaRPr dirty="0"/>
          </a:p>
        </p:txBody>
      </p:sp>
      <p:sp>
        <p:nvSpPr>
          <p:cNvPr id="2482" name="Google Shape;2482;p144"/>
          <p:cNvSpPr/>
          <p:nvPr/>
        </p:nvSpPr>
        <p:spPr>
          <a:xfrm>
            <a:off x="6527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3" name="Google Shape;2483;p144"/>
          <p:cNvSpPr/>
          <p:nvPr/>
        </p:nvSpPr>
        <p:spPr>
          <a:xfrm>
            <a:off x="1527350" y="3537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4" name="Google Shape;2484;p144"/>
          <p:cNvSpPr/>
          <p:nvPr/>
        </p:nvSpPr>
        <p:spPr>
          <a:xfrm>
            <a:off x="24019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85" name="Google Shape;2485;p144"/>
          <p:cNvCxnSpPr>
            <a:stCxn id="2483" idx="0"/>
            <a:endCxn id="2482" idx="2"/>
          </p:cNvCxnSpPr>
          <p:nvPr/>
        </p:nvCxnSpPr>
        <p:spPr>
          <a:xfrm rot="10800000">
            <a:off x="13973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6" name="Google Shape;2486;p144"/>
          <p:cNvCxnSpPr>
            <a:stCxn id="2483" idx="0"/>
            <a:endCxn id="2484" idx="2"/>
          </p:cNvCxnSpPr>
          <p:nvPr/>
        </p:nvCxnSpPr>
        <p:spPr>
          <a:xfrm rot="10800000" flipH="1">
            <a:off x="22718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7" name="Google Shape;2487;p144"/>
          <p:cNvSpPr txBox="1"/>
          <p:nvPr/>
        </p:nvSpPr>
        <p:spPr>
          <a:xfrm>
            <a:off x="6527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8" name="Google Shape;2488;p144"/>
          <p:cNvSpPr/>
          <p:nvPr/>
        </p:nvSpPr>
        <p:spPr>
          <a:xfrm>
            <a:off x="6039200" y="2454075"/>
            <a:ext cx="1308600" cy="174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9" name="Google Shape;2489;p144"/>
          <p:cNvSpPr/>
          <p:nvPr/>
        </p:nvSpPr>
        <p:spPr>
          <a:xfrm>
            <a:off x="6164900" y="28922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0" name="Google Shape;2490;p144"/>
          <p:cNvSpPr/>
          <p:nvPr/>
        </p:nvSpPr>
        <p:spPr>
          <a:xfrm>
            <a:off x="6164900" y="33153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1" name="Google Shape;2491;p144"/>
          <p:cNvSpPr txBox="1"/>
          <p:nvPr/>
        </p:nvSpPr>
        <p:spPr>
          <a:xfrm>
            <a:off x="50745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Composition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21CB3-C2EB-4D0C-14D7-F0BF31524C52}"/>
              </a:ext>
            </a:extLst>
          </p:cNvPr>
          <p:cNvSpPr txBox="1"/>
          <p:nvPr/>
        </p:nvSpPr>
        <p:spPr>
          <a:xfrm>
            <a:off x="453600" y="1663200"/>
            <a:ext cx="6154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Bdl</a:t>
            </a:r>
            <a:r>
              <a:rPr lang="en-US" dirty="0"/>
              <a:t> ma t3rf al objects be parents bto3o…3arf al objects bel entities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gwah</a:t>
            </a:r>
            <a:endParaRPr lang="en-US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45"/>
          <p:cNvSpPr/>
          <p:nvPr/>
        </p:nvSpPr>
        <p:spPr>
          <a:xfrm>
            <a:off x="3117000" y="631350"/>
            <a:ext cx="2910000" cy="37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 sz="39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7" name="Google Shape;2497;p145"/>
          <p:cNvSpPr/>
          <p:nvPr/>
        </p:nvSpPr>
        <p:spPr>
          <a:xfrm>
            <a:off x="3396533" y="1605769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8" name="Google Shape;2498;p145"/>
          <p:cNvSpPr/>
          <p:nvPr/>
        </p:nvSpPr>
        <p:spPr>
          <a:xfrm>
            <a:off x="3396533" y="2546664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9" name="Google Shape;2499;p145"/>
          <p:cNvSpPr/>
          <p:nvPr/>
        </p:nvSpPr>
        <p:spPr>
          <a:xfrm>
            <a:off x="2613525" y="1914300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45"/>
          <p:cNvSpPr/>
          <p:nvPr/>
        </p:nvSpPr>
        <p:spPr>
          <a:xfrm rot="10800000">
            <a:off x="5747625" y="1799875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45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Components can freely interact with each other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46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(EC)</a:t>
            </a:r>
            <a:endParaRPr/>
          </a:p>
        </p:txBody>
      </p:sp>
      <p:sp>
        <p:nvSpPr>
          <p:cNvPr id="2507" name="Google Shape;2507;p146"/>
          <p:cNvSpPr/>
          <p:nvPr/>
        </p:nvSpPr>
        <p:spPr>
          <a:xfrm>
            <a:off x="2519100" y="1198850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8" name="Google Shape;2508;p146"/>
          <p:cNvSpPr/>
          <p:nvPr/>
        </p:nvSpPr>
        <p:spPr>
          <a:xfrm>
            <a:off x="288952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9" name="Google Shape;2509;p146"/>
          <p:cNvSpPr/>
          <p:nvPr/>
        </p:nvSpPr>
        <p:spPr>
          <a:xfrm>
            <a:off x="301522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0" name="Google Shape;2510;p146"/>
          <p:cNvSpPr/>
          <p:nvPr/>
        </p:nvSpPr>
        <p:spPr>
          <a:xfrm>
            <a:off x="301522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1" name="Google Shape;2511;p146"/>
          <p:cNvSpPr/>
          <p:nvPr/>
        </p:nvSpPr>
        <p:spPr>
          <a:xfrm>
            <a:off x="301522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2" name="Google Shape;2512;p146"/>
          <p:cNvSpPr/>
          <p:nvPr/>
        </p:nvSpPr>
        <p:spPr>
          <a:xfrm>
            <a:off x="3015225" y="3604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3" name="Google Shape;2513;p146"/>
          <p:cNvSpPr/>
          <p:nvPr/>
        </p:nvSpPr>
        <p:spPr>
          <a:xfrm>
            <a:off x="436647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4" name="Google Shape;2514;p146"/>
          <p:cNvSpPr/>
          <p:nvPr/>
        </p:nvSpPr>
        <p:spPr>
          <a:xfrm>
            <a:off x="449217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5" name="Google Shape;2515;p146"/>
          <p:cNvSpPr/>
          <p:nvPr/>
        </p:nvSpPr>
        <p:spPr>
          <a:xfrm>
            <a:off x="449217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6" name="Google Shape;2516;p146"/>
          <p:cNvSpPr/>
          <p:nvPr/>
        </p:nvSpPr>
        <p:spPr>
          <a:xfrm>
            <a:off x="449217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17" name="Google Shape;2517;p146"/>
          <p:cNvCxnSpPr/>
          <p:nvPr/>
        </p:nvCxnSpPr>
        <p:spPr>
          <a:xfrm>
            <a:off x="5851450" y="3091625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18" name="Google Shape;2518;p146"/>
          <p:cNvSpPr txBox="1"/>
          <p:nvPr/>
        </p:nvSpPr>
        <p:spPr>
          <a:xfrm>
            <a:off x="6796275" y="2382450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and 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19" name="Google Shape;2519;p146"/>
          <p:cNvCxnSpPr>
            <a:stCxn id="2518" idx="1"/>
            <a:endCxn id="2515" idx="3"/>
          </p:cNvCxnSpPr>
          <p:nvPr/>
        </p:nvCxnSpPr>
        <p:spPr>
          <a:xfrm flipH="1">
            <a:off x="5549475" y="2571750"/>
            <a:ext cx="1246800" cy="35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146"/>
          <p:cNvCxnSpPr>
            <a:stCxn id="2518" idx="1"/>
            <a:endCxn id="2514" idx="3"/>
          </p:cNvCxnSpPr>
          <p:nvPr/>
        </p:nvCxnSpPr>
        <p:spPr>
          <a:xfrm rot="10800000">
            <a:off x="5549475" y="2501850"/>
            <a:ext cx="1246800" cy="6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980C89-F84B-2E71-F737-1CB5AC7A77DE}"/>
              </a:ext>
            </a:extLst>
          </p:cNvPr>
          <p:cNvSpPr txBox="1"/>
          <p:nvPr/>
        </p:nvSpPr>
        <p:spPr>
          <a:xfrm>
            <a:off x="122400" y="1111517"/>
            <a:ext cx="24721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Till now we have entity</a:t>
            </a:r>
          </a:p>
          <a:p>
            <a:r>
              <a:rPr lang="en-US" dirty="0"/>
              <a:t>Component but not a system</a:t>
            </a:r>
          </a:p>
          <a:p>
            <a:r>
              <a:rPr lang="en-US" dirty="0"/>
              <a:t>As components don’t</a:t>
            </a:r>
          </a:p>
          <a:p>
            <a:r>
              <a:rPr lang="en-US" dirty="0"/>
              <a:t>interact with each other</a:t>
            </a:r>
          </a:p>
          <a:p>
            <a:r>
              <a:rPr lang="en-US" dirty="0"/>
              <a:t>How do they will </a:t>
            </a:r>
          </a:p>
          <a:p>
            <a:r>
              <a:rPr lang="en-US" dirty="0"/>
              <a:t>Interact???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47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Entity Component System (ECS)</a:t>
            </a:r>
            <a:endParaRPr dirty="0"/>
          </a:p>
        </p:txBody>
      </p:sp>
      <p:sp>
        <p:nvSpPr>
          <p:cNvPr id="2526" name="Google Shape;2526;p147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7" name="Google Shape;2527;p147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8" name="Google Shape;2528;p147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9" name="Google Shape;2529;p147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0" name="Google Shape;2530;p147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1" name="Google Shape;2531;p147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2" name="Google Shape;2532;p147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3" name="Google Shape;2533;p147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4" name="Google Shape;2534;p147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5" name="Google Shape;2535;p147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36" name="Google Shape;2536;p147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37" name="Google Shape;2537;p147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38" name="Google Shape;253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47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47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47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47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47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47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47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47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147"/>
          <p:cNvSpPr txBox="1"/>
          <p:nvPr/>
        </p:nvSpPr>
        <p:spPr>
          <a:xfrm>
            <a:off x="2358975" y="1208525"/>
            <a:ext cx="2426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Only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4" name="Google Shape;2554;p147"/>
          <p:cNvCxnSpPr>
            <a:stCxn id="2553" idx="2"/>
            <a:endCxn id="2528" idx="0"/>
          </p:cNvCxnSpPr>
          <p:nvPr/>
        </p:nvCxnSpPr>
        <p:spPr>
          <a:xfrm flipH="1">
            <a:off x="1830525" y="1587125"/>
            <a:ext cx="17418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147"/>
          <p:cNvCxnSpPr>
            <a:stCxn id="2553" idx="2"/>
            <a:endCxn id="2533" idx="0"/>
          </p:cNvCxnSpPr>
          <p:nvPr/>
        </p:nvCxnSpPr>
        <p:spPr>
          <a:xfrm flipH="1">
            <a:off x="3307425" y="1587125"/>
            <a:ext cx="2649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6" name="Google Shape;2556;p147"/>
          <p:cNvSpPr txBox="1"/>
          <p:nvPr/>
        </p:nvSpPr>
        <p:spPr>
          <a:xfrm>
            <a:off x="6568675" y="63247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7" name="Google Shape;2557;p147"/>
          <p:cNvCxnSpPr>
            <a:stCxn id="2556" idx="2"/>
            <a:endCxn id="2538" idx="0"/>
          </p:cNvCxnSpPr>
          <p:nvPr/>
        </p:nvCxnSpPr>
        <p:spPr>
          <a:xfrm flipH="1">
            <a:off x="6546775" y="1011075"/>
            <a:ext cx="9285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8" name="Google Shape;2558;p147"/>
          <p:cNvCxnSpPr>
            <a:stCxn id="2556" idx="2"/>
            <a:endCxn id="2541" idx="0"/>
          </p:cNvCxnSpPr>
          <p:nvPr/>
        </p:nvCxnSpPr>
        <p:spPr>
          <a:xfrm>
            <a:off x="7475275" y="1011075"/>
            <a:ext cx="2487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48"/>
          <p:cNvSpPr txBox="1">
            <a:spLocks noGrp="1"/>
          </p:cNvSpPr>
          <p:nvPr>
            <p:ph type="title"/>
          </p:nvPr>
        </p:nvSpPr>
        <p:spPr>
          <a:xfrm>
            <a:off x="534325" y="541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Serialization</a:t>
            </a:r>
            <a:endParaRPr dirty="0"/>
          </a:p>
        </p:txBody>
      </p:sp>
      <p:sp>
        <p:nvSpPr>
          <p:cNvPr id="2564" name="Google Shape;2564;p148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5" name="Google Shape;2565;p148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6" name="Google Shape;2566;p148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7" name="Google Shape;2567;p148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8" name="Google Shape;2568;p148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9" name="Google Shape;2569;p148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0" name="Google Shape;2570;p148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1" name="Google Shape;2571;p148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2" name="Google Shape;2572;p148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3" name="Google Shape;2573;p148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74" name="Google Shape;2574;p148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75" name="Google Shape;2575;p148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6" name="Google Shape;2576;p148"/>
          <p:cNvSpPr/>
          <p:nvPr/>
        </p:nvSpPr>
        <p:spPr>
          <a:xfrm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148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Deserialization</a:t>
            </a:r>
            <a:endParaRPr/>
          </a:p>
        </p:txBody>
      </p:sp>
      <p:sp>
        <p:nvSpPr>
          <p:cNvPr id="2583" name="Google Shape;2583;p149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4" name="Google Shape;2584;p149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5" name="Google Shape;2585;p149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6" name="Google Shape;2586;p149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7" name="Google Shape;2587;p149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8" name="Google Shape;2588;p149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9" name="Google Shape;2589;p149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0" name="Google Shape;2590;p149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1" name="Google Shape;2591;p149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2" name="Google Shape;2592;p149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93" name="Google Shape;2593;p149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94" name="Google Shape;2594;p149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5" name="Google Shape;2595;p149"/>
          <p:cNvSpPr/>
          <p:nvPr/>
        </p:nvSpPr>
        <p:spPr>
          <a:xfrm flipH="1"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49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50"/>
          <p:cNvSpPr txBox="1">
            <a:spLocks noGrp="1"/>
          </p:cNvSpPr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489300" y="639200"/>
            <a:ext cx="8165400" cy="4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+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Point =		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Point = 	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 = 		      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4154750" y="73907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4154750" y="1231311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4154750" y="1723547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4154750" y="2215783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4154750" y="2708019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4154750" y="320025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4154750" y="3692490"/>
            <a:ext cx="3414832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1178425" y="1922550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748975" y="2626675"/>
            <a:ext cx="396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7"/>
          <p:cNvSpPr txBox="1"/>
          <p:nvPr/>
        </p:nvSpPr>
        <p:spPr>
          <a:xfrm>
            <a:off x="1178425" y="26266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714075" y="23020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93575" y="238051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do multiple transformations?</a:t>
            </a:r>
            <a:endParaRPr sz="3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(M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Matrix Composition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4032750" y="1378250"/>
            <a:ext cx="1078500" cy="23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 rot="-2699324">
            <a:off x="7379312" y="1378345"/>
            <a:ext cx="1078691" cy="238691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13308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11123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133075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147450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RSv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 rot="2700000">
            <a:off x="3985760" y="2012571"/>
            <a:ext cx="1078479" cy="107847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5147450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092438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147438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128650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SRv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6840725" y="1348300"/>
            <a:ext cx="1525200" cy="24471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559200" y="2158500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RS ≠ SR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39700" y="118847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489300" y="10786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431975" y="346817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371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First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320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Last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33"/>
          <p:cNvCxnSpPr>
            <a:stCxn id="286" idx="0"/>
          </p:cNvCxnSpPr>
          <p:nvPr/>
        </p:nvCxnSpPr>
        <p:spPr>
          <a:xfrm rot="10800000" flipH="1">
            <a:off x="2433675" y="1727850"/>
            <a:ext cx="632400" cy="6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3"/>
          <p:cNvCxnSpPr>
            <a:stCxn id="285" idx="0"/>
          </p:cNvCxnSpPr>
          <p:nvPr/>
        </p:nvCxnSpPr>
        <p:spPr>
          <a:xfrm rot="10800000">
            <a:off x="6451775" y="1847550"/>
            <a:ext cx="1032900" cy="54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3076250" y="4354500"/>
            <a:ext cx="361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33"/>
          <p:cNvSpPr txBox="1"/>
          <p:nvPr/>
        </p:nvSpPr>
        <p:spPr>
          <a:xfrm>
            <a:off x="3076250" y="4414325"/>
            <a:ext cx="3833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of Application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 idx="4294967295"/>
          </p:nvPr>
        </p:nvSpPr>
        <p:spPr>
          <a:xfrm>
            <a:off x="727800" y="190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represent Transformations?</a:t>
            </a:r>
            <a:endParaRPr/>
          </a:p>
        </p:txBody>
      </p:sp>
      <p:pic>
        <p:nvPicPr>
          <p:cNvPr id="296" name="Google Shape;296;p34" descr="\begin{bmatrix}&#10;a_{x'x} &amp; a_{x'y} &amp; a_{x'z} &amp; a_{x'w}\\&#10;a_{y'x} &amp; a_{y'y} &amp; a_{y'z} &amp; a_{y'w}\\&#10;a_{z'x} &amp; a_{z'y} &amp; a_{z'z} &amp; a_{z'w}\\&#10;a_{w'x} &amp; a_{w'y} &amp; a_{w'z} &amp; a_{w'w}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07" y="1363900"/>
            <a:ext cx="229748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1032650" y="933800"/>
            <a:ext cx="2297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4x4 Matrix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34"/>
          <p:cNvCxnSpPr/>
          <p:nvPr/>
        </p:nvCxnSpPr>
        <p:spPr>
          <a:xfrm>
            <a:off x="4572000" y="1008725"/>
            <a:ext cx="0" cy="389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4"/>
          <p:cNvSpPr txBox="1"/>
          <p:nvPr/>
        </p:nvSpPr>
        <p:spPr>
          <a:xfrm>
            <a:off x="4319950" y="2583100"/>
            <a:ext cx="504000" cy="3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343700" y="27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 represent any affine transformation.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to apply.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43700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 human friendly.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redundant elements for most use-cases.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125000" y="1008725"/>
            <a:ext cx="3675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Rotation Scaling (TRS)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4">
            <a:alphaModFix/>
          </a:blip>
          <a:srcRect b="68877"/>
          <a:stretch/>
        </p:blipFill>
        <p:spPr>
          <a:xfrm>
            <a:off x="5165613" y="1363900"/>
            <a:ext cx="1721311" cy="7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t="30811" b="30884"/>
          <a:stretch/>
        </p:blipFill>
        <p:spPr>
          <a:xfrm>
            <a:off x="7038377" y="1363900"/>
            <a:ext cx="1721311" cy="90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 t="68877"/>
          <a:stretch/>
        </p:blipFill>
        <p:spPr>
          <a:xfrm>
            <a:off x="5165613" y="2150631"/>
            <a:ext cx="1721311" cy="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5030375" y="28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Human Friendly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Covers most common use cases.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compact (9 vs 16 floats).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5030375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Can’t represent some transformations (e.g. Shearing).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to be converted to a 4x4 Matrix in most 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66" y="185064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5639225" y="95075"/>
            <a:ext cx="403200" cy="1527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1427550" y="22125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can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35" descr="\begin{bmatrix}&#10;s_xx\\s_yy\\s_zz\\1&#10;\end{bmatrix}&#10;=&#10;\begin{bmatrix}&#10;s_x &amp; 0 &amp; 0 &amp; 0\\&#10;0 &amp; s_y &amp; 0 &amp; 0\\&#10;0 &amp; 0 &amp; s_z &amp; 0\\&#10;0 &amp; 0 &amp; 0 &amp; 1&#10;\end{bmatrix}&#10;\begin{bmatrix}&#10;x\\y\\z\\1&#10;\end{bmatrix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932" y="2766514"/>
            <a:ext cx="485613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 rot="-3310725">
            <a:off x="4506663" y="2486164"/>
            <a:ext cx="379322" cy="203343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1425900" y="479400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 can also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87013" y="173662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glm::translate(glm::mat4(</a:t>
            </a:r>
            <a:r>
              <a:rPr lang="en" sz="1800" dirty="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translation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86988" y="293317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::scale(</a:t>
            </a:r>
            <a:r>
              <a:rPr lang="en" sz="1800" dirty="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 dirty="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388" y="1141275"/>
            <a:ext cx="3715225" cy="3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>
            <a:spLocks noGrp="1"/>
          </p:cNvSpPr>
          <p:nvPr>
            <p:ph type="title" idx="4294967295"/>
          </p:nvPr>
        </p:nvSpPr>
        <p:spPr>
          <a:xfrm>
            <a:off x="727813" y="3398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 ABOUT ROTATION?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500" y="1052875"/>
            <a:ext cx="4181101" cy="3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Euler Angles</a:t>
            </a:r>
            <a:endParaRPr dirty="0"/>
          </a:p>
        </p:txBody>
      </p:sp>
      <p:sp>
        <p:nvSpPr>
          <p:cNvPr id="336" name="Google Shape;336;p38"/>
          <p:cNvSpPr txBox="1">
            <a:spLocks noGrp="1"/>
          </p:cNvSpPr>
          <p:nvPr>
            <p:ph type="body" idx="1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represent any rotations using 3 angles.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Yaw-Pitch-Roll are the most popular euler angles which consists of: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 dirty="0"/>
              <a:t>Yaw</a:t>
            </a:r>
            <a:r>
              <a:rPr lang="en" dirty="0"/>
              <a:t>: rotation around Y axis.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 dirty="0"/>
              <a:t>Pitch</a:t>
            </a:r>
            <a:r>
              <a:rPr lang="en" dirty="0"/>
              <a:t>: rotation around X axis.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 dirty="0"/>
              <a:t>Roll</a:t>
            </a:r>
            <a:r>
              <a:rPr lang="en" dirty="0"/>
              <a:t>: rotation around Z axis.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order of application is: </a:t>
            </a:r>
            <a:r>
              <a:rPr lang="en" b="1" dirty="0"/>
              <a:t>Roll, Pitch, Yaw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87000" y="2172900"/>
            <a:ext cx="8970000" cy="797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::yawPitchRoll(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2029200" y="797725"/>
            <a:ext cx="50856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&lt;glm/gtx/euler_angles.hpp&gt;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96B01-F950-635B-6F63-1161711CA247}"/>
              </a:ext>
            </a:extLst>
          </p:cNvPr>
          <p:cNvSpPr txBox="1"/>
          <p:nvPr/>
        </p:nvSpPr>
        <p:spPr>
          <a:xfrm>
            <a:off x="1085088" y="3803904"/>
            <a:ext cx="3716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function takes yaw before pitch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25" y="939150"/>
            <a:ext cx="1902497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body" idx="1"/>
          </p:nvPr>
        </p:nvSpPr>
        <p:spPr>
          <a:xfrm>
            <a:off x="721225" y="2067374"/>
            <a:ext cx="3393600" cy="287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PROS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Human friendly.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represent any rotation.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CONS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suffer from </a:t>
            </a:r>
            <a:r>
              <a:rPr lang="en" dirty="0">
                <a:highlight>
                  <a:srgbClr val="FFFF00"/>
                </a:highlight>
              </a:rPr>
              <a:t>Gimbal Lock.</a:t>
            </a:r>
            <a:endParaRPr dirty="0">
              <a:highlight>
                <a:srgbClr val="FFFF00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unique (multiple euler angles can lead to the same rotation).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friendly with some animations (Interpolation).</a:t>
            </a:r>
            <a:endParaRPr dirty="0"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075" y="31286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600" y="939150"/>
            <a:ext cx="1905000" cy="19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/>
          <p:nvPr/>
        </p:nvSpPr>
        <p:spPr>
          <a:xfrm>
            <a:off x="6129613" y="1907550"/>
            <a:ext cx="773700" cy="29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6192175" y="1318650"/>
            <a:ext cx="648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Pitch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90°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59" name="Google Shape;359;p41"/>
          <p:cNvSpPr txBox="1">
            <a:spLocks noGrp="1"/>
          </p:cNvSpPr>
          <p:nvPr>
            <p:ph type="body" idx="1"/>
          </p:nvPr>
        </p:nvSpPr>
        <p:spPr>
          <a:xfrm>
            <a:off x="721225" y="2466875"/>
            <a:ext cx="3300900" cy="19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“Euler's rotation theorem”, any rotation can be represented as an Axis and an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contains: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axis (3D Vector).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angle.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900" y="690675"/>
            <a:ext cx="3998976" cy="4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28692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24568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96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568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996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8052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658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805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022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87000" y="2313125"/>
            <a:ext cx="89700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::axisAngleMatrix(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&lt;glm/gtx/matrix_interpolation.hpp&gt;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721225" y="2307075"/>
            <a:ext cx="33936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not friendly with some animations (Interpolation).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378" name="Google Shape;378;p44"/>
          <p:cNvSpPr txBox="1">
            <a:spLocks noGrp="1"/>
          </p:cNvSpPr>
          <p:nvPr>
            <p:ph type="body" idx="1"/>
          </p:nvPr>
        </p:nvSpPr>
        <p:spPr>
          <a:xfrm>
            <a:off x="721225" y="2157275"/>
            <a:ext cx="3300900" cy="20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complex numbers but in 3D.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usually represented as a 4D vector where “w” is the real part.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has some nice properties that makes them popular for representing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example, two rotations can be composed via quaternion multiplication.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850" y="2298675"/>
            <a:ext cx="2229826" cy="23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679" y="1687875"/>
            <a:ext cx="2308301" cy="32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q = a + bi + cj + dk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900" y="973900"/>
            <a:ext cx="4093800" cy="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025" y="625375"/>
            <a:ext cx="3969025" cy="41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Axis-Angle</a:t>
            </a:r>
            <a:r>
              <a:rPr lang="en"/>
              <a:t> to </a:t>
            </a:r>
            <a:r>
              <a:rPr lang="en">
                <a:solidFill>
                  <a:schemeClr val="dk1"/>
                </a:solidFill>
              </a:rPr>
              <a:t>Quaternion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45" descr="q = cos(\theta/2) + sin(\theta/2) (\hat{e}_xi + \hat{e}_yj + \hat{e}_zk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5" y="3951225"/>
            <a:ext cx="8466666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/>
        </p:nvSpPr>
        <p:spPr>
          <a:xfrm>
            <a:off x="87000" y="1933600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glm::angleAxis(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&lt;glm/gtc/quaternion.hpp&gt;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46025" y="3159175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glm::quat(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glm::vec3(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pitch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yaw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body" idx="1"/>
          </p:nvPr>
        </p:nvSpPr>
        <p:spPr>
          <a:xfrm>
            <a:off x="721225" y="1987500"/>
            <a:ext cx="3393600" cy="26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Powerful mathematical properties.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interpolation (Good for Animation).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Human Friendly At All.</a:t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25" y="1318650"/>
            <a:ext cx="4724374" cy="30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order of TRS</a:t>
            </a:r>
            <a:endParaRPr/>
          </a:p>
        </p:txBody>
      </p:sp>
      <p:sp>
        <p:nvSpPr>
          <p:cNvPr id="408" name="Google Shape;408;p48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Translation * Rotation * Scaling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want Shearing for example?</a:t>
            </a:r>
            <a:endParaRPr/>
          </a:p>
        </p:txBody>
      </p:sp>
      <p:sp>
        <p:nvSpPr>
          <p:cNvPr id="414" name="Google Shape;414;p49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...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873525" y="3692950"/>
            <a:ext cx="76851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keep nesting them tell we get what we want.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on that when we get to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Scene Graphs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Spaces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8880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475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30150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475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30150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38240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284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38240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24210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1"/>
          <p:cNvSpPr txBox="1"/>
          <p:nvPr/>
        </p:nvSpPr>
        <p:spPr>
          <a:xfrm>
            <a:off x="5792675" y="525775"/>
            <a:ext cx="26568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in Vertex Buffer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Sent to Position Attribute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5827775" y="1208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5827775" y="1627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5827775" y="20473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5827775" y="24667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5827775" y="28861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5827775" y="3305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5827775" y="3724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132275" y="1621799"/>
            <a:ext cx="1912800" cy="1899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5735350" y="3521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(-2, -2,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595625" y="1332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3766700" y="2137275"/>
            <a:ext cx="1115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✕2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132275" y="3944400"/>
            <a:ext cx="1912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a bigger cube?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146075" y="3920375"/>
            <a:ext cx="2297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 S = (S</a:t>
            </a:r>
            <a:r>
              <a:rPr lang="en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0037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>
            <a:off x="918900" y="14704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vec4 world_position = model_matrix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29450" y="2311750"/>
            <a:ext cx="7685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Assume we transform our position using a matrix called “model_matrix”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/>
        </p:nvSpPr>
        <p:spPr>
          <a:xfrm>
            <a:off x="1111425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3"/>
          <p:cNvSpPr txBox="1"/>
          <p:nvPr/>
        </p:nvSpPr>
        <p:spPr>
          <a:xfrm>
            <a:off x="699100" y="3979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1830275" y="255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2766500" y="32650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6505963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5678075" y="3979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6779275" y="2550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3"/>
          <p:cNvSpPr/>
          <p:nvPr/>
        </p:nvSpPr>
        <p:spPr>
          <a:xfrm>
            <a:off x="1584375" y="34099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6779275" y="3554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" name="Google Shape;461;p53" descr="\begin{bmatrix}&#10;2 &amp; 0 &amp; 0 &amp; 1\\&#10;0 &amp; 2 &amp; 0 &amp; 1\\&#10;0 &amp; 0 &amp; 2 &amp; 1\\&#10;0 &amp; 0 &amp; 0 &amp; 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324" y="2124150"/>
            <a:ext cx="14024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 txBox="1"/>
          <p:nvPr/>
        </p:nvSpPr>
        <p:spPr>
          <a:xfrm>
            <a:off x="3201350" y="16622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model_matrix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54607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position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3"/>
          <p:cNvSpPr txBox="1"/>
          <p:nvPr/>
        </p:nvSpPr>
        <p:spPr>
          <a:xfrm>
            <a:off x="594062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world_position.xyz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2053325" y="21366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7414225" y="215745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546075" y="579275"/>
            <a:ext cx="8051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Both of these are the same point but in different spaces.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21772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75357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4268803"/>
            <a:ext cx="1238426" cy="87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4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4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4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4"/>
          <p:cNvSpPr txBox="1"/>
          <p:nvPr/>
        </p:nvSpPr>
        <p:spPr>
          <a:xfrm>
            <a:off x="2231975" y="1574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7210975" y="4959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7744375" y="1605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8277775" y="27147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316350" y="495900"/>
            <a:ext cx="2060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(Vertex Data)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4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2137300" y="3979750"/>
            <a:ext cx="3677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Calls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Different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/>
          <p:nvPr/>
        </p:nvSpPr>
        <p:spPr>
          <a:xfrm>
            <a:off x="8397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513502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5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55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5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5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5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5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5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7721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61046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3438425" y="3866050"/>
            <a:ext cx="20607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6"/>
          <p:cNvPicPr preferRelativeResize="0"/>
          <p:nvPr/>
        </p:nvPicPr>
        <p:blipFill rotWithShape="1">
          <a:blip r:embed="rId3">
            <a:alphaModFix/>
          </a:blip>
          <a:srcRect t="2421" r="54291" b="44119"/>
          <a:stretch/>
        </p:blipFill>
        <p:spPr>
          <a:xfrm>
            <a:off x="3434325" y="134825"/>
            <a:ext cx="1959573" cy="4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Cameras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8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60173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9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/>
          <p:nvPr/>
        </p:nvSpPr>
        <p:spPr>
          <a:xfrm>
            <a:off x="49505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9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59"/>
          <p:cNvCxnSpPr/>
          <p:nvPr/>
        </p:nvCxnSpPr>
        <p:spPr>
          <a:xfrm>
            <a:off x="1538050" y="47440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25" y="1817700"/>
            <a:ext cx="3253301" cy="3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 rot="-900094">
            <a:off x="599162" y="649149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0"/>
          <p:cNvSpPr/>
          <p:nvPr/>
        </p:nvSpPr>
        <p:spPr>
          <a:xfrm rot="-899852">
            <a:off x="1958229" y="135021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"/>
          <p:cNvSpPr/>
          <p:nvPr/>
        </p:nvSpPr>
        <p:spPr>
          <a:xfrm rot="900094">
            <a:off x="2367039" y="1937601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/>
          <p:nvPr/>
        </p:nvSpPr>
        <p:spPr>
          <a:xfrm rot="899852">
            <a:off x="2724062" y="236240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4704925" y="197025"/>
            <a:ext cx="4269300" cy="1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Did the camera move right or did the box move left?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/>
          <p:nvPr/>
        </p:nvSpPr>
        <p:spPr>
          <a:xfrm>
            <a:off x="2028075" y="2780200"/>
            <a:ext cx="9489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 sz="2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/>
          <p:nvPr/>
        </p:nvSpPr>
        <p:spPr>
          <a:xfrm>
            <a:off x="1637925" y="595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6" name="Google Shape;5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/>
          <p:nvPr/>
        </p:nvSpPr>
        <p:spPr>
          <a:xfrm>
            <a:off x="4644125" y="3262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/>
          <p:nvPr/>
        </p:nvSpPr>
        <p:spPr>
          <a:xfrm>
            <a:off x="4950575" y="10253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1"/>
          <p:cNvSpPr txBox="1"/>
          <p:nvPr/>
        </p:nvSpPr>
        <p:spPr>
          <a:xfrm>
            <a:off x="6017375" y="29729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0" name="Google Shape;580;p61"/>
          <p:cNvCxnSpPr/>
          <p:nvPr/>
        </p:nvCxnSpPr>
        <p:spPr>
          <a:xfrm>
            <a:off x="1538050" y="33724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30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61"/>
          <p:cNvCxnSpPr/>
          <p:nvPr/>
        </p:nvCxnSpPr>
        <p:spPr>
          <a:xfrm>
            <a:off x="5965050" y="2373675"/>
            <a:ext cx="1278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680900" y="3265850"/>
            <a:ext cx="1037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-√2,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965025" y="1582450"/>
            <a:ext cx="965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√2,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2956275" y="2137275"/>
            <a:ext cx="2736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rotate?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594250" y="2086850"/>
            <a:ext cx="1210500" cy="11790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rot="2700000">
            <a:off x="7187784" y="2123841"/>
            <a:ext cx="840043" cy="308016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022400" y="3944400"/>
            <a:ext cx="21324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(xcosθ - ysinθ, xsinθ + ycosθ,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2826400" y="3920375"/>
            <a:ext cx="2936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θ°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201900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/>
          <p:nvPr/>
        </p:nvSpPr>
        <p:spPr>
          <a:xfrm>
            <a:off x="489300" y="684150"/>
            <a:ext cx="8165400" cy="18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30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549200" y="3112575"/>
            <a:ext cx="8165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is responsible for making everything in the scene relative to the camera.</a:t>
            </a:r>
            <a:endParaRPr sz="20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the view transformation, the camera is at the origin, looking in the direction (0, 0, -1) and it’s up direction is pointing (0, 1, 0).</a:t>
            </a:r>
            <a:endParaRPr sz="20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>
            <a:off x="3225875" y="1149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63"/>
          <p:cNvCxnSpPr/>
          <p:nvPr/>
        </p:nvCxnSpPr>
        <p:spPr>
          <a:xfrm>
            <a:off x="1008725" y="3320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63"/>
          <p:cNvCxnSpPr/>
          <p:nvPr/>
        </p:nvCxnSpPr>
        <p:spPr>
          <a:xfrm rot="10800000">
            <a:off x="1008725" y="888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63"/>
          <p:cNvCxnSpPr/>
          <p:nvPr/>
        </p:nvCxnSpPr>
        <p:spPr>
          <a:xfrm flipH="1">
            <a:off x="220200" y="3316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63"/>
          <p:cNvSpPr txBox="1"/>
          <p:nvPr/>
        </p:nvSpPr>
        <p:spPr>
          <a:xfrm>
            <a:off x="3225875" y="3364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613150" y="888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3"/>
          <p:cNvSpPr txBox="1"/>
          <p:nvPr/>
        </p:nvSpPr>
        <p:spPr>
          <a:xfrm>
            <a:off x="220200" y="4105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1" name="Google Shape;601;p63"/>
          <p:cNvCxnSpPr/>
          <p:nvPr/>
        </p:nvCxnSpPr>
        <p:spPr>
          <a:xfrm>
            <a:off x="6588450" y="3059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2" name="Google Shape;602;p63"/>
          <p:cNvCxnSpPr/>
          <p:nvPr/>
        </p:nvCxnSpPr>
        <p:spPr>
          <a:xfrm rot="10800000">
            <a:off x="6588450" y="627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63"/>
          <p:cNvCxnSpPr/>
          <p:nvPr/>
        </p:nvCxnSpPr>
        <p:spPr>
          <a:xfrm flipH="1">
            <a:off x="5799925" y="3055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63"/>
          <p:cNvSpPr txBox="1"/>
          <p:nvPr/>
        </p:nvSpPr>
        <p:spPr>
          <a:xfrm>
            <a:off x="8805600" y="3103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192875" y="627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3"/>
          <p:cNvSpPr txBox="1"/>
          <p:nvPr/>
        </p:nvSpPr>
        <p:spPr>
          <a:xfrm>
            <a:off x="5799925" y="3844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-z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6911238" y="130335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888" y="25830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3"/>
          <p:cNvSpPr/>
          <p:nvPr/>
        </p:nvSpPr>
        <p:spPr>
          <a:xfrm>
            <a:off x="3872113" y="2642100"/>
            <a:ext cx="19278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3"/>
          <p:cNvSpPr txBox="1"/>
          <p:nvPr/>
        </p:nvSpPr>
        <p:spPr>
          <a:xfrm>
            <a:off x="2891000" y="4105275"/>
            <a:ext cx="34998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 to Camera Space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(View Matrix)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4"/>
          <p:cNvPicPr preferRelativeResize="0"/>
          <p:nvPr/>
        </p:nvPicPr>
        <p:blipFill rotWithShape="1">
          <a:blip r:embed="rId3">
            <a:alphaModFix/>
          </a:blip>
          <a:srcRect t="33588" r="54291" b="9337"/>
          <a:stretch/>
        </p:blipFill>
        <p:spPr>
          <a:xfrm>
            <a:off x="3434325" y="0"/>
            <a:ext cx="1937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only translates and rotates.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31051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5"/>
          <p:cNvSpPr txBox="1"/>
          <p:nvPr/>
        </p:nvSpPr>
        <p:spPr>
          <a:xfrm>
            <a:off x="2936300" y="3942175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Position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65"/>
          <p:cNvCxnSpPr>
            <a:stCxn id="621" idx="0"/>
          </p:cNvCxnSpPr>
          <p:nvPr/>
        </p:nvCxnSpPr>
        <p:spPr>
          <a:xfrm rot="10800000">
            <a:off x="4081100" y="2041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65"/>
          <p:cNvCxnSpPr/>
          <p:nvPr/>
        </p:nvCxnSpPr>
        <p:spPr>
          <a:xfrm rot="10800000" flipH="1">
            <a:off x="4572000" y="2956825"/>
            <a:ext cx="97050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65"/>
          <p:cNvSpPr txBox="1"/>
          <p:nvPr/>
        </p:nvSpPr>
        <p:spPr>
          <a:xfrm>
            <a:off x="5315400" y="257415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LookAt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65"/>
          <p:cNvSpPr txBox="1"/>
          <p:nvPr/>
        </p:nvSpPr>
        <p:spPr>
          <a:xfrm>
            <a:off x="2936300" y="1418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235800" y="2069000"/>
            <a:ext cx="8672400" cy="502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view_matrix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::lookAt(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eye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617950" y="3214550"/>
            <a:ext cx="2418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2259725" y="3891325"/>
            <a:ext cx="346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 looking at.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66"/>
          <p:cNvCxnSpPr>
            <a:stCxn id="632" idx="0"/>
          </p:cNvCxnSpPr>
          <p:nvPr/>
        </p:nvCxnSpPr>
        <p:spPr>
          <a:xfrm rot="10800000" flipH="1">
            <a:off x="1826950" y="2504150"/>
            <a:ext cx="3572700" cy="710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66"/>
          <p:cNvCxnSpPr>
            <a:stCxn id="633" idx="0"/>
          </p:cNvCxnSpPr>
          <p:nvPr/>
        </p:nvCxnSpPr>
        <p:spPr>
          <a:xfrm rot="10800000" flipH="1">
            <a:off x="3991625" y="2494525"/>
            <a:ext cx="2079900" cy="1396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66"/>
          <p:cNvSpPr txBox="1"/>
          <p:nvPr/>
        </p:nvSpPr>
        <p:spPr>
          <a:xfrm>
            <a:off x="5912225" y="3214550"/>
            <a:ext cx="3127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camera’s y-axis is pointing to.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7" name="Google Shape;637;p66"/>
          <p:cNvCxnSpPr>
            <a:stCxn id="636" idx="0"/>
          </p:cNvCxnSpPr>
          <p:nvPr/>
        </p:nvCxnSpPr>
        <p:spPr>
          <a:xfrm rot="10800000">
            <a:off x="7164275" y="2494250"/>
            <a:ext cx="311700" cy="72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6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0" y="2313150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67"/>
          <p:cNvCxnSpPr>
            <a:stCxn id="644" idx="0"/>
          </p:cNvCxnSpPr>
          <p:nvPr/>
        </p:nvCxnSpPr>
        <p:spPr>
          <a:xfrm rot="10800000">
            <a:off x="2321425" y="1249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67"/>
          <p:cNvSpPr txBox="1"/>
          <p:nvPr/>
        </p:nvSpPr>
        <p:spPr>
          <a:xfrm>
            <a:off x="1176625" y="626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7" name="Google Shape;64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74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33A33F-B06F-776A-AA2C-AB8EF4225F6D}"/>
              </a:ext>
            </a:extLst>
          </p:cNvPr>
          <p:cNvSpPr txBox="1"/>
          <p:nvPr/>
        </p:nvSpPr>
        <p:spPr>
          <a:xfrm>
            <a:off x="3581973" y="288758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 up hoa al north bta3 al camera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68"/>
          <p:cNvGrpSpPr/>
          <p:nvPr/>
        </p:nvGrpSpPr>
        <p:grpSpPr>
          <a:xfrm rot="-1800044">
            <a:off x="804053" y="626161"/>
            <a:ext cx="2289550" cy="2513245"/>
            <a:chOff x="1176625" y="626200"/>
            <a:chExt cx="2289600" cy="2513300"/>
          </a:xfrm>
        </p:grpSpPr>
        <p:pic>
          <p:nvPicPr>
            <p:cNvPr id="656" name="Google Shape;6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7" name="Google Shape;657;p68"/>
            <p:cNvCxnSpPr>
              <a:stCxn id="656" idx="0"/>
            </p:cNvCxnSpPr>
            <p:nvPr/>
          </p:nvCxnSpPr>
          <p:spPr>
            <a:xfrm rot="-8998711">
              <a:off x="2055498" y="1320711"/>
              <a:ext cx="531855" cy="92107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58" name="Google Shape;658;p68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59" name="Google Shape;6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8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98">
            <a:off x="6158674" y="1648424"/>
            <a:ext cx="1730603" cy="173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69"/>
          <p:cNvGrpSpPr/>
          <p:nvPr/>
        </p:nvGrpSpPr>
        <p:grpSpPr>
          <a:xfrm rot="-5400000">
            <a:off x="291644" y="1438370"/>
            <a:ext cx="2289600" cy="2513300"/>
            <a:chOff x="1176625" y="626200"/>
            <a:chExt cx="2289600" cy="2513300"/>
          </a:xfrm>
        </p:grpSpPr>
        <p:pic>
          <p:nvPicPr>
            <p:cNvPr id="668" name="Google Shape;6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9" name="Google Shape;669;p69"/>
            <p:cNvCxnSpPr>
              <a:stCxn id="668" idx="0"/>
            </p:cNvCxnSpPr>
            <p:nvPr/>
          </p:nvCxnSpPr>
          <p:spPr>
            <a:xfrm rot="-5400000">
              <a:off x="1789525" y="1781250"/>
              <a:ext cx="1063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0" name="Google Shape;670;p69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71" name="Google Shape;67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9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70"/>
          <p:cNvGrpSpPr/>
          <p:nvPr/>
        </p:nvGrpSpPr>
        <p:grpSpPr>
          <a:xfrm rot="10800000">
            <a:off x="1209244" y="2231145"/>
            <a:ext cx="2289600" cy="2513300"/>
            <a:chOff x="1176625" y="626200"/>
            <a:chExt cx="2289600" cy="2513300"/>
          </a:xfrm>
        </p:grpSpPr>
        <p:pic>
          <p:nvPicPr>
            <p:cNvPr id="680" name="Google Shape;68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1" name="Google Shape;681;p70"/>
            <p:cNvCxnSpPr>
              <a:stCxn id="680" idx="0"/>
            </p:cNvCxnSpPr>
            <p:nvPr/>
          </p:nvCxnSpPr>
          <p:spPr>
            <a:xfrm rot="10800000">
              <a:off x="2321425" y="1249350"/>
              <a:ext cx="0" cy="1063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82" name="Google Shape;682;p70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83" name="Google Shape;68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0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5" name="Google Shape;6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our objects are still 3D but our screen is 2D.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Lets generalize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8" descr="\begin{bmatrix}&#10;x'\\y'\\z'&#10;\end{bmatrix}&#10;=&#10;\begin{bmatrix}&#10;a_{x'x} &amp; a_{x'y} &amp; a_{x'z}\\&#10;a_{y'x} &amp; a_{y'y} &amp; a_{y'z}\\&#10;a_{z'x} &amp; a_{z'y} &amp; a_{z'z}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627925"/>
            <a:ext cx="437931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matrix can represent any linear transformation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88" y="338138"/>
            <a:ext cx="8311024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popular projections for Cameras</a:t>
            </a:r>
            <a:endParaRPr/>
          </a:p>
        </p:txBody>
      </p:sp>
      <p:sp>
        <p:nvSpPr>
          <p:cNvPr id="706" name="Google Shape;706;p74"/>
          <p:cNvSpPr txBox="1"/>
          <p:nvPr/>
        </p:nvSpPr>
        <p:spPr>
          <a:xfrm>
            <a:off x="15290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Perspective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74"/>
          <p:cNvSpPr txBox="1"/>
          <p:nvPr/>
        </p:nvSpPr>
        <p:spPr>
          <a:xfrm>
            <a:off x="53286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Orthographic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0" y="2006250"/>
            <a:ext cx="6674306" cy="23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Orthographic Projection</a:t>
            </a:r>
            <a:endParaRPr dirty="0"/>
          </a:p>
        </p:txBody>
      </p:sp>
      <p:pic>
        <p:nvPicPr>
          <p:cNvPr id="714" name="Google Shape;7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475" y="2015925"/>
            <a:ext cx="54183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866775"/>
            <a:ext cx="4610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25" y="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2400"/>
            <a:ext cx="5590176" cy="31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 rotWithShape="1">
          <a:blip r:embed="rId4">
            <a:alphaModFix/>
          </a:blip>
          <a:srcRect l="55770" t="46564" r="13073" b="19604"/>
          <a:stretch/>
        </p:blipFill>
        <p:spPr>
          <a:xfrm>
            <a:off x="6312350" y="263325"/>
            <a:ext cx="2368723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3400925" y="1624275"/>
            <a:ext cx="1759500" cy="1082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8" name="Google Shape;728;p77"/>
          <p:cNvCxnSpPr>
            <a:stCxn id="727" idx="3"/>
            <a:endCxn id="726" idx="1"/>
          </p:cNvCxnSpPr>
          <p:nvPr/>
        </p:nvCxnSpPr>
        <p:spPr>
          <a:xfrm rot="10800000" flipH="1">
            <a:off x="5160425" y="986625"/>
            <a:ext cx="1152000" cy="1179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29" name="Google Shape;7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75" y="257175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 rotWithShape="1">
          <a:blip r:embed="rId4">
            <a:alphaModFix/>
          </a:blip>
          <a:srcRect l="39888" t="57731" r="49412" b="30650"/>
          <a:stretch/>
        </p:blipFill>
        <p:spPr>
          <a:xfrm>
            <a:off x="6371453" y="2841682"/>
            <a:ext cx="2368642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7"/>
          <p:cNvSpPr/>
          <p:nvPr/>
        </p:nvSpPr>
        <p:spPr>
          <a:xfrm>
            <a:off x="2501775" y="1962650"/>
            <a:ext cx="589800" cy="464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2" name="Google Shape;732;p77"/>
          <p:cNvCxnSpPr>
            <a:stCxn id="731" idx="2"/>
            <a:endCxn id="730" idx="1"/>
          </p:cNvCxnSpPr>
          <p:nvPr/>
        </p:nvCxnSpPr>
        <p:spPr>
          <a:xfrm>
            <a:off x="2796675" y="2426750"/>
            <a:ext cx="3574800" cy="1138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3" name="Google Shape;733;p77"/>
          <p:cNvSpPr txBox="1"/>
          <p:nvPr/>
        </p:nvSpPr>
        <p:spPr>
          <a:xfrm>
            <a:off x="152325" y="3538575"/>
            <a:ext cx="5590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Effect of Top/Bottom &amp; Left/Right</a:t>
            </a:r>
            <a:endParaRPr sz="3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4" name="Google Shape;734;p77"/>
          <p:cNvCxnSpPr/>
          <p:nvPr/>
        </p:nvCxnSpPr>
        <p:spPr>
          <a:xfrm>
            <a:off x="304800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77"/>
          <p:cNvCxnSpPr/>
          <p:nvPr/>
        </p:nvCxnSpPr>
        <p:spPr>
          <a:xfrm>
            <a:off x="5894975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77"/>
          <p:cNvCxnSpPr/>
          <p:nvPr/>
        </p:nvCxnSpPr>
        <p:spPr>
          <a:xfrm rot="10800000">
            <a:off x="169500" y="3296875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77"/>
          <p:cNvCxnSpPr/>
          <p:nvPr/>
        </p:nvCxnSpPr>
        <p:spPr>
          <a:xfrm rot="10800000">
            <a:off x="169500" y="152400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237150" y="163138"/>
            <a:ext cx="0" cy="31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739" name="Google Shape;739;p77"/>
          <p:cNvCxnSpPr/>
          <p:nvPr/>
        </p:nvCxnSpPr>
        <p:spPr>
          <a:xfrm>
            <a:off x="304800" y="3364525"/>
            <a:ext cx="55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740" name="Google Shape;740;p77"/>
          <p:cNvSpPr txBox="1"/>
          <p:nvPr/>
        </p:nvSpPr>
        <p:spPr>
          <a:xfrm>
            <a:off x="2770638" y="3364525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25m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77"/>
          <p:cNvSpPr txBox="1"/>
          <p:nvPr/>
        </p:nvSpPr>
        <p:spPr>
          <a:xfrm rot="-5400000">
            <a:off x="-192312" y="1624438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6312375" y="2165625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Top=5m, Bottom=9m,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Left=13m, Right=21m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7"/>
          <p:cNvSpPr txBox="1"/>
          <p:nvPr/>
        </p:nvSpPr>
        <p:spPr>
          <a:xfrm>
            <a:off x="6371475" y="4679400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Top=6.5m, Bottom=8.5m,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Left=8m, Right=12m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8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::ortho(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9" name="Google Shape;749;p78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78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1" name="Google Shape;751;p78"/>
          <p:cNvCxnSpPr/>
          <p:nvPr/>
        </p:nvCxnSpPr>
        <p:spPr>
          <a:xfrm rot="10800000">
            <a:off x="1353450" y="2861800"/>
            <a:ext cx="3896400" cy="1488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78"/>
          <p:cNvCxnSpPr/>
          <p:nvPr/>
        </p:nvCxnSpPr>
        <p:spPr>
          <a:xfrm rot="10800000">
            <a:off x="2165700" y="2823100"/>
            <a:ext cx="5490600" cy="153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Projection</a:t>
            </a:r>
            <a:endParaRPr/>
          </a:p>
        </p:txBody>
      </p:sp>
      <p:pic>
        <p:nvPicPr>
          <p:cNvPr id="758" name="Google Shape;7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13" y="2364113"/>
            <a:ext cx="74961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790575"/>
            <a:ext cx="49434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::perspective(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field_of_view_y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1" name="Google Shape;771;p81"/>
          <p:cNvCxnSpPr/>
          <p:nvPr/>
        </p:nvCxnSpPr>
        <p:spPr>
          <a:xfrm rot="10800000" flipH="1">
            <a:off x="5249850" y="2890900"/>
            <a:ext cx="1885200" cy="145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81"/>
          <p:cNvCxnSpPr/>
          <p:nvPr/>
        </p:nvCxnSpPr>
        <p:spPr>
          <a:xfrm rot="10800000" flipH="1">
            <a:off x="7656300" y="2919700"/>
            <a:ext cx="281400" cy="1433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3" name="Google Shape;773;p81"/>
          <p:cNvSpPr txBox="1"/>
          <p:nvPr/>
        </p:nvSpPr>
        <p:spPr>
          <a:xfrm>
            <a:off x="2252600" y="3784925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Viewport width/height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4" name="Google Shape;774;p81"/>
          <p:cNvCxnSpPr>
            <a:stCxn id="773" idx="0"/>
          </p:cNvCxnSpPr>
          <p:nvPr/>
        </p:nvCxnSpPr>
        <p:spPr>
          <a:xfrm rot="10800000" flipH="1">
            <a:off x="3586850" y="2871425"/>
            <a:ext cx="1991700" cy="913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5" name="Google Shape;775;p81"/>
          <p:cNvSpPr txBox="1"/>
          <p:nvPr/>
        </p:nvSpPr>
        <p:spPr>
          <a:xfrm>
            <a:off x="821600" y="3330613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Vertical FOV Angle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6" name="Google Shape;776;p81"/>
          <p:cNvCxnSpPr>
            <a:stCxn id="775" idx="0"/>
          </p:cNvCxnSpPr>
          <p:nvPr/>
        </p:nvCxnSpPr>
        <p:spPr>
          <a:xfrm rot="10800000" flipH="1">
            <a:off x="2155850" y="2900413"/>
            <a:ext cx="1324800" cy="43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9" descr="\begin{bmatrix}&#10;S_x x\\S_y y'\\S_z z'&#10;\end{bmatrix}&#10;=&#10;\begin{bmatrix}&#10;S_x &amp; 0 &amp; 0\\&#10;0 &amp; S_y &amp; 0\\&#10;0 &amp; 0 &amp; S_z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936745"/>
            <a:ext cx="437931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determines how much of the scene will be visible on the screen.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zoom in, decrease the fov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zoom out, increase the fov angle.</a:t>
            </a:r>
            <a:endParaRPr/>
          </a:p>
        </p:txBody>
      </p:sp>
      <p:pic>
        <p:nvPicPr>
          <p:cNvPr id="782" name="Google Shape;782;p82" descr="Choose 1080p60 for best effect.&#10;&#10;A simulated camera zoom from 11mm - 3780mm using images shot at 11mm, 16mm, 50mm, 100mm, and 600mm. &#10;&#10;Equipment:&#10;Canon 550D&#10;Tokina 11-16mm f2.8&#10;Canon 50mm f1.8&#10;Canon 100mm f2&#10;Skywatcher ED80 600mm f/7.5&#10;&#10;Composited in Adobe After Effects.&#10;&#10;Here's how the images were overlaid: http://i.imgur.com/VPphPUV.jpg&#10;&#10;Jukin Media Verified (Original)&#10;* For licensing / permission to use: Contact - licensing(at)jukinmediadotcom" title="Extreme 343x Super Zoom from 4.5 km [Smooth Motion 60 FPS 1080p HD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75" y="11378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of View Angle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576263"/>
            <a:ext cx="70961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1714163"/>
            <a:ext cx="2284000" cy="17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4"/>
          <p:cNvSpPr txBox="1"/>
          <p:nvPr/>
        </p:nvSpPr>
        <p:spPr>
          <a:xfrm>
            <a:off x="1705225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640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84"/>
          <p:cNvSpPr txBox="1"/>
          <p:nvPr/>
        </p:nvSpPr>
        <p:spPr>
          <a:xfrm rot="-5400000">
            <a:off x="384425" y="2391863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480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84"/>
          <p:cNvSpPr txBox="1"/>
          <p:nvPr/>
        </p:nvSpPr>
        <p:spPr>
          <a:xfrm>
            <a:off x="1109525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4:3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7" name="Google Shape;7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25" y="1714171"/>
            <a:ext cx="3045325" cy="17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4"/>
          <p:cNvSpPr txBox="1"/>
          <p:nvPr/>
        </p:nvSpPr>
        <p:spPr>
          <a:xfrm rot="-5400000">
            <a:off x="4222725" y="23929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720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84"/>
          <p:cNvSpPr txBox="1"/>
          <p:nvPr/>
        </p:nvSpPr>
        <p:spPr>
          <a:xfrm>
            <a:off x="5924188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1280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84"/>
          <p:cNvSpPr txBox="1"/>
          <p:nvPr/>
        </p:nvSpPr>
        <p:spPr>
          <a:xfrm>
            <a:off x="5328550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16:9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4025"/>
            <a:ext cx="8839200" cy="4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/>
          <p:nvPr/>
        </p:nvSpPr>
        <p:spPr>
          <a:xfrm>
            <a:off x="229800" y="43375"/>
            <a:ext cx="32991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perspective projection, W = -Z</a:t>
            </a:r>
            <a:r>
              <a:rPr lang="en" sz="18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so after division by W, far objects become smaller.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/>
        </p:nvSpPr>
        <p:spPr>
          <a:xfrm>
            <a:off x="489300" y="2035800"/>
            <a:ext cx="81654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87"/>
          <p:cNvPicPr preferRelativeResize="0"/>
          <p:nvPr/>
        </p:nvPicPr>
        <p:blipFill rotWithShape="1">
          <a:blip r:embed="rId3">
            <a:alphaModFix/>
          </a:blip>
          <a:srcRect t="65070" r="3707" b="563"/>
          <a:stretch/>
        </p:blipFill>
        <p:spPr>
          <a:xfrm>
            <a:off x="2578875" y="1023287"/>
            <a:ext cx="4080600" cy="30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8"/>
          <p:cNvSpPr txBox="1"/>
          <p:nvPr/>
        </p:nvSpPr>
        <p:spPr>
          <a:xfrm>
            <a:off x="414300" y="1670550"/>
            <a:ext cx="83154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Homogeneous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Clip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Space</a:t>
            </a:r>
            <a:endParaRPr sz="4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88"/>
          <p:cNvSpPr txBox="1"/>
          <p:nvPr/>
        </p:nvSpPr>
        <p:spPr>
          <a:xfrm>
            <a:off x="61795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the homogeneous component “w” may not be 1. We can’t omit it yet.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88"/>
          <p:cNvSpPr txBox="1"/>
          <p:nvPr/>
        </p:nvSpPr>
        <p:spPr>
          <a:xfrm>
            <a:off x="500550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clipping is done in this space.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4" name="Google Shape;824;p88"/>
          <p:cNvCxnSpPr>
            <a:stCxn id="822" idx="0"/>
          </p:cNvCxnSpPr>
          <p:nvPr/>
        </p:nvCxnSpPr>
        <p:spPr>
          <a:xfrm rot="10800000" flipH="1">
            <a:off x="2480050" y="2577050"/>
            <a:ext cx="291900" cy="637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88"/>
          <p:cNvCxnSpPr>
            <a:stCxn id="823" idx="0"/>
          </p:cNvCxnSpPr>
          <p:nvPr/>
        </p:nvCxnSpPr>
        <p:spPr>
          <a:xfrm rot="10800000">
            <a:off x="5998800" y="2609750"/>
            <a:ext cx="868800" cy="604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829" y="0"/>
            <a:ext cx="2418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9"/>
          <p:cNvSpPr txBox="1"/>
          <p:nvPr/>
        </p:nvSpPr>
        <p:spPr>
          <a:xfrm>
            <a:off x="105550" y="410750"/>
            <a:ext cx="28917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job is to get the point from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2" name="Google Shape;832;p89"/>
          <p:cNvCxnSpPr>
            <a:stCxn id="831" idx="3"/>
          </p:cNvCxnSpPr>
          <p:nvPr/>
        </p:nvCxnSpPr>
        <p:spPr>
          <a:xfrm rot="10800000" flipH="1">
            <a:off x="2997250" y="696050"/>
            <a:ext cx="425400" cy="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3" name="Google Shape;833;p89"/>
          <p:cNvSpPr txBox="1"/>
          <p:nvPr/>
        </p:nvSpPr>
        <p:spPr>
          <a:xfrm>
            <a:off x="6880675" y="4256450"/>
            <a:ext cx="161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4" name="Google Shape;834;p89"/>
          <p:cNvCxnSpPr>
            <a:stCxn id="833" idx="1"/>
          </p:cNvCxnSpPr>
          <p:nvPr/>
        </p:nvCxnSpPr>
        <p:spPr>
          <a:xfrm rot="10800000">
            <a:off x="5791375" y="4024400"/>
            <a:ext cx="1089300" cy="46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89"/>
          <p:cNvSpPr txBox="1"/>
          <p:nvPr/>
        </p:nvSpPr>
        <p:spPr>
          <a:xfrm>
            <a:off x="6285825" y="1397050"/>
            <a:ext cx="16176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will do the rest.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9"/>
          <p:cNvSpPr/>
          <p:nvPr/>
        </p:nvSpPr>
        <p:spPr>
          <a:xfrm>
            <a:off x="5868625" y="164350"/>
            <a:ext cx="377100" cy="316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>
            <a:off x="918900" y="36110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 = transform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043750" y="672575"/>
            <a:ext cx="50565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3" name="Google Shape;843;p90"/>
          <p:cNvCxnSpPr>
            <a:stCxn id="842" idx="2"/>
            <a:endCxn id="841" idx="0"/>
          </p:cNvCxnSpPr>
          <p:nvPr/>
        </p:nvCxnSpPr>
        <p:spPr>
          <a:xfrm>
            <a:off x="4572000" y="1744475"/>
            <a:ext cx="0" cy="18666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4" name="Google Shape;844;p90"/>
          <p:cNvSpPr txBox="1"/>
          <p:nvPr/>
        </p:nvSpPr>
        <p:spPr>
          <a:xfrm>
            <a:off x="1579650" y="2286600"/>
            <a:ext cx="59847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Calculate the whole transformation from local to clip space on the CPU. Then send it as a uniform to the GPU.</a:t>
            </a:r>
            <a:endParaRPr dirty="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91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1"/>
          <p:cNvSpPr txBox="1"/>
          <p:nvPr/>
        </p:nvSpPr>
        <p:spPr>
          <a:xfrm>
            <a:off x="0" y="756271"/>
            <a:ext cx="3541936" cy="32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OpenGL doing here?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 converts form the normalised space to viewport space which is 2D space where you can access your screen as pixels by gl_fragcoordinates.xy gets you the pixels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04164-9CA3-72A0-CF94-64F7CE353054}"/>
              </a:ext>
            </a:extLst>
          </p:cNvPr>
          <p:cNvSpPr txBox="1"/>
          <p:nvPr/>
        </p:nvSpPr>
        <p:spPr>
          <a:xfrm>
            <a:off x="5991238" y="2356592"/>
            <a:ext cx="29602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 normalised device space is the space where the most left corner is (-1,-1) and most 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right corner is (1,1) and the nearest object depth = 0 and furthest at depth = 1</a:t>
            </a:r>
          </a:p>
          <a:p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=&gt; 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reach this space after dividing over the w-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coordinate</a:t>
            </a:r>
            <a:endParaRPr lang="en" sz="14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0" descr="\begin{bmatrix}&#10;xcos\theta - ysin\theta\\xsin\theta + ycos\theta\\z'&#10;\end{bmatrix}&#10;=&#10;\begin{bmatrix}&#10;cos\theta &amp; -sin\theta &amp; 0\\&#10;sin\theta &amp; cos\theta &amp; 0\\&#10;0 &amp; 0 &amp; 1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66" y="1936750"/>
            <a:ext cx="2827458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2"/>
          <p:cNvSpPr txBox="1"/>
          <p:nvPr/>
        </p:nvSpPr>
        <p:spPr>
          <a:xfrm>
            <a:off x="432900" y="2246850"/>
            <a:ext cx="82782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gl_Position.xyz /= gl_Position.w;</a:t>
            </a:r>
            <a:endParaRPr sz="3000"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92"/>
          <p:cNvSpPr txBox="1"/>
          <p:nvPr/>
        </p:nvSpPr>
        <p:spPr>
          <a:xfrm>
            <a:off x="607650" y="285075"/>
            <a:ext cx="79287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takes our point from the homogeneous clip space to the normalized device coordinates.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3"/>
          <p:cNvSpPr/>
          <p:nvPr/>
        </p:nvSpPr>
        <p:spPr>
          <a:xfrm>
            <a:off x="7356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93"/>
          <p:cNvSpPr txBox="1"/>
          <p:nvPr/>
        </p:nvSpPr>
        <p:spPr>
          <a:xfrm>
            <a:off x="323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93"/>
          <p:cNvSpPr txBox="1"/>
          <p:nvPr/>
        </p:nvSpPr>
        <p:spPr>
          <a:xfrm>
            <a:off x="2862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323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93"/>
          <p:cNvSpPr txBox="1"/>
          <p:nvPr/>
        </p:nvSpPr>
        <p:spPr>
          <a:xfrm>
            <a:off x="2862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93"/>
          <p:cNvSpPr txBox="1"/>
          <p:nvPr/>
        </p:nvSpPr>
        <p:spPr>
          <a:xfrm>
            <a:off x="36716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93"/>
          <p:cNvSpPr txBox="1"/>
          <p:nvPr/>
        </p:nvSpPr>
        <p:spPr>
          <a:xfrm>
            <a:off x="1132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93"/>
          <p:cNvSpPr txBox="1"/>
          <p:nvPr/>
        </p:nvSpPr>
        <p:spPr>
          <a:xfrm>
            <a:off x="3671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93"/>
          <p:cNvSpPr/>
          <p:nvPr/>
        </p:nvSpPr>
        <p:spPr>
          <a:xfrm>
            <a:off x="22686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93"/>
          <p:cNvCxnSpPr/>
          <p:nvPr/>
        </p:nvCxnSpPr>
        <p:spPr>
          <a:xfrm>
            <a:off x="2350594" y="281783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93"/>
          <p:cNvCxnSpPr/>
          <p:nvPr/>
        </p:nvCxnSpPr>
        <p:spPr>
          <a:xfrm rot="10800000">
            <a:off x="2350594" y="38617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93"/>
          <p:cNvCxnSpPr/>
          <p:nvPr/>
        </p:nvCxnSpPr>
        <p:spPr>
          <a:xfrm flipH="1">
            <a:off x="2350700" y="515200"/>
            <a:ext cx="2302500" cy="230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73" name="Google Shape;873;p93"/>
          <p:cNvSpPr txBox="1"/>
          <p:nvPr/>
        </p:nvSpPr>
        <p:spPr>
          <a:xfrm>
            <a:off x="4567744" y="286182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93"/>
          <p:cNvSpPr txBox="1"/>
          <p:nvPr/>
        </p:nvSpPr>
        <p:spPr>
          <a:xfrm>
            <a:off x="195501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93"/>
          <p:cNvSpPr txBox="1"/>
          <p:nvPr/>
        </p:nvSpPr>
        <p:spPr>
          <a:xfrm>
            <a:off x="471046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6" name="Google Shape;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3"/>
          <p:cNvSpPr txBox="1"/>
          <p:nvPr/>
        </p:nvSpPr>
        <p:spPr>
          <a:xfrm>
            <a:off x="55418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8" name="Google Shape;878;p93"/>
          <p:cNvCxnSpPr/>
          <p:nvPr/>
        </p:nvCxnSpPr>
        <p:spPr>
          <a:xfrm>
            <a:off x="6979381" y="2580944"/>
            <a:ext cx="153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9" name="Google Shape;879;p93"/>
          <p:cNvCxnSpPr/>
          <p:nvPr/>
        </p:nvCxnSpPr>
        <p:spPr>
          <a:xfrm rot="10800000">
            <a:off x="6979381" y="1614481"/>
            <a:ext cx="0" cy="9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3"/>
          <p:cNvSpPr txBox="1"/>
          <p:nvPr/>
        </p:nvSpPr>
        <p:spPr>
          <a:xfrm>
            <a:off x="8104031" y="2257531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93"/>
          <p:cNvSpPr txBox="1"/>
          <p:nvPr/>
        </p:nvSpPr>
        <p:spPr>
          <a:xfrm>
            <a:off x="7018881" y="1725206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93"/>
          <p:cNvSpPr txBox="1"/>
          <p:nvPr/>
        </p:nvSpPr>
        <p:spPr>
          <a:xfrm>
            <a:off x="56072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93"/>
          <p:cNvSpPr txBox="1"/>
          <p:nvPr/>
        </p:nvSpPr>
        <p:spPr>
          <a:xfrm>
            <a:off x="75580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93"/>
          <p:cNvSpPr txBox="1"/>
          <p:nvPr/>
        </p:nvSpPr>
        <p:spPr>
          <a:xfrm>
            <a:off x="76234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93"/>
          <p:cNvSpPr txBox="1"/>
          <p:nvPr/>
        </p:nvSpPr>
        <p:spPr>
          <a:xfrm>
            <a:off x="6549925" y="258095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93"/>
          <p:cNvSpPr txBox="1"/>
          <p:nvPr/>
        </p:nvSpPr>
        <p:spPr>
          <a:xfrm>
            <a:off x="4572000" y="4309500"/>
            <a:ext cx="4141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Normalized Device Coordinates (NDC)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4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4"/>
          <p:cNvSpPr txBox="1"/>
          <p:nvPr/>
        </p:nvSpPr>
        <p:spPr>
          <a:xfrm>
            <a:off x="512425" y="263400"/>
            <a:ext cx="26223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screens are pixels so we need to measure our points in pixels.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That is the final space.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94"/>
          <p:cNvSpPr txBox="1"/>
          <p:nvPr/>
        </p:nvSpPr>
        <p:spPr>
          <a:xfrm>
            <a:off x="5602050" y="689550"/>
            <a:ext cx="34668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pixel_location = viewport_size * (point_ndc.xy + 1.0) / 2.0;</a:t>
            </a:r>
            <a:endParaRPr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15883">
            <a:off x="4013361" y="629618"/>
            <a:ext cx="4685728" cy="25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4176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Correct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Barycentric Interpolation</a:t>
            </a:r>
            <a:endParaRPr/>
          </a:p>
        </p:txBody>
      </p:sp>
      <p:cxnSp>
        <p:nvCxnSpPr>
          <p:cNvPr id="900" name="Google Shape;900;p95"/>
          <p:cNvCxnSpPr/>
          <p:nvPr/>
        </p:nvCxnSpPr>
        <p:spPr>
          <a:xfrm>
            <a:off x="5681251" y="1235305"/>
            <a:ext cx="770700" cy="6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p95"/>
          <p:cNvSpPr txBox="1"/>
          <p:nvPr/>
        </p:nvSpPr>
        <p:spPr>
          <a:xfrm>
            <a:off x="5449871" y="962747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95"/>
          <p:cNvSpPr txBox="1"/>
          <p:nvPr/>
        </p:nvSpPr>
        <p:spPr>
          <a:xfrm>
            <a:off x="8126935" y="1354584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3" name="Google Shape;903;p95"/>
          <p:cNvSpPr txBox="1"/>
          <p:nvPr/>
        </p:nvSpPr>
        <p:spPr>
          <a:xfrm>
            <a:off x="5449871" y="3611739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95"/>
          <p:cNvSpPr txBox="1"/>
          <p:nvPr/>
        </p:nvSpPr>
        <p:spPr>
          <a:xfrm>
            <a:off x="6406222" y="1811500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5" name="Google Shape;905;p95"/>
          <p:cNvCxnSpPr/>
          <p:nvPr/>
        </p:nvCxnSpPr>
        <p:spPr>
          <a:xfrm rot="10800000" flipH="1">
            <a:off x="6454468" y="1550188"/>
            <a:ext cx="1718100" cy="2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95"/>
          <p:cNvCxnSpPr/>
          <p:nvPr/>
        </p:nvCxnSpPr>
        <p:spPr>
          <a:xfrm rot="10800000" flipH="1">
            <a:off x="5646104" y="1839891"/>
            <a:ext cx="799500" cy="18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95"/>
          <p:cNvSpPr/>
          <p:nvPr/>
        </p:nvSpPr>
        <p:spPr>
          <a:xfrm>
            <a:off x="6406222" y="1811500"/>
            <a:ext cx="65700" cy="6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5"/>
          <p:cNvSpPr txBox="1"/>
          <p:nvPr/>
        </p:nvSpPr>
        <p:spPr>
          <a:xfrm>
            <a:off x="770900" y="2741500"/>
            <a:ext cx="53563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u = ZBC / ABC</a:t>
            </a:r>
            <a:endParaRPr sz="2000" dirty="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v = AZC / ABC</a:t>
            </a:r>
            <a:endParaRPr sz="2000" dirty="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 = ABZ / ABC</a:t>
            </a:r>
            <a:endParaRPr sz="2000" dirty="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 = u/A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v/B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w/C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endParaRPr sz="2000" dirty="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Z</a:t>
            </a: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= (uC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/A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vC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B</a:t>
            </a: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/B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wC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/C</a:t>
            </a:r>
            <a:r>
              <a:rPr lang="en" sz="2000" baseline="-25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 dirty="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 / S</a:t>
            </a:r>
            <a:endParaRPr sz="2000" dirty="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6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5" name="Google Shape;915;p96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96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9" name="Google Shape;919;p96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20" name="Google Shape;920;p96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7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7" name="Google Shape;927;p97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97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97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97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31" name="Google Shape;931;p97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32" name="Google Shape;932;p97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97"/>
          <p:cNvPicPr preferRelativeResize="0"/>
          <p:nvPr/>
        </p:nvPicPr>
        <p:blipFill rotWithShape="1">
          <a:blip r:embed="rId4">
            <a:alphaModFix/>
          </a:blip>
          <a:srcRect t="26571" r="34045" b="61852"/>
          <a:stretch/>
        </p:blipFill>
        <p:spPr>
          <a:xfrm>
            <a:off x="1676300" y="2852150"/>
            <a:ext cx="5837326" cy="13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047863"/>
            <a:ext cx="8247700" cy="30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no longer need 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about Z?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100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0" name="Google Shape;950;p100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1" name="Google Shape;951;p100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52" name="Google Shape;9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0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101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9" name="Google Shape;959;p101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0" name="Google Shape;960;p101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61" name="Google Shape;961;p101"/>
          <p:cNvPicPr preferRelativeResize="0"/>
          <p:nvPr/>
        </p:nvPicPr>
        <p:blipFill rotWithShape="1">
          <a:blip r:embed="rId4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1"/>
          <p:cNvSpPr txBox="1"/>
          <p:nvPr/>
        </p:nvSpPr>
        <p:spPr>
          <a:xfrm>
            <a:off x="152400" y="18910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766500" y="2137275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(1, 1,-1)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852650" y="3944400"/>
            <a:ext cx="2880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y+Δ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z+Δ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about translation?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6505963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678075" y="3141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(0, 0, 2)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779275" y="17127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736550" y="3944400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(Δx, Δy, Δz)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425900" y="45743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 is not a linear combination of (x, y, z)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6779275" y="2764175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2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102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71" name="Google Shape;971;p102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2" name="Google Shape;972;p102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73" name="Google Shape;9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2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2"/>
          <p:cNvSpPr txBox="1"/>
          <p:nvPr/>
        </p:nvSpPr>
        <p:spPr>
          <a:xfrm>
            <a:off x="152400" y="189100"/>
            <a:ext cx="28713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 (Sorted):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76" name="Google Shape;976;p102"/>
          <p:cNvSpPr txBox="1"/>
          <p:nvPr/>
        </p:nvSpPr>
        <p:spPr>
          <a:xfrm>
            <a:off x="5520550" y="189100"/>
            <a:ext cx="34710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Painter’s Algorithm: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Sort by depth from back to front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Buffer (Z-Buffer)</a:t>
            </a:r>
            <a:endParaRPr/>
          </a:p>
        </p:txBody>
      </p:sp>
      <p:pic>
        <p:nvPicPr>
          <p:cNvPr id="982" name="Google Shape;9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552" y="757425"/>
            <a:ext cx="2447125" cy="40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Store a depth value for each pixel (sample in case of MSAA).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/>
          <p:nvPr/>
        </p:nvSpPr>
        <p:spPr>
          <a:xfrm>
            <a:off x="1821450" y="2030400"/>
            <a:ext cx="5501100" cy="1082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GL_DEPTH_TEST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glDepthFunc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GL_LEQUAL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5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105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5" name="Google Shape;995;p105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6" name="Google Shape;996;p105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7" name="Google Shape;997;p105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8" name="Google Shape;998;p105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05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0" name="Google Shape;1000;p105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1" name="Google Shape;1001;p105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2" name="Google Shape;1002;p105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3" name="Google Shape;1003;p105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4" name="Google Shape;1004;p105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5" name="Google Shape;1005;p105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6" name="Google Shape;1006;p105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7" name="Google Shape;1007;p105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8" name="Google Shape;1008;p105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9" name="Google Shape;1009;p105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0" name="Google Shape;1010;p105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1" name="Google Shape;1011;p105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2" name="Google Shape;1012;p105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3" name="Google Shape;1013;p105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4" name="Google Shape;1014;p105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5" name="Google Shape;1015;p105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6" name="Google Shape;1016;p105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105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8" name="Google Shape;1018;p105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0" name="Google Shape;1020;p105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105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105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3" name="Google Shape;1023;p105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4" name="Google Shape;1024;p105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5" name="Google Shape;1025;p105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6" name="Google Shape;1026;p105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7" name="Google Shape;1027;p105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8" name="Google Shape;1028;p105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9" name="Google Shape;1029;p105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0" name="Google Shape;1030;p105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1" name="Google Shape;1031;p105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2" name="Google Shape;1032;p105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3" name="Google Shape;1033;p105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105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5" name="Google Shape;1035;p105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105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105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8" name="Google Shape;1038;p105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105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0" name="Google Shape;1040;p105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105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105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3" name="Google Shape;1043;p105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4" name="Google Shape;1044;p105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5" name="Google Shape;1045;p105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105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7" name="Google Shape;1047;p105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8" name="Google Shape;1048;p105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9" name="Google Shape;1049;p105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0" name="Google Shape;1050;p105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1" name="Google Shape;1051;p105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105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3" name="Google Shape;1053;p105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4" name="Google Shape;1054;p105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105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6" name="Google Shape;1056;p105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105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105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105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105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1" name="Google Shape;1061;p105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105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3" name="Google Shape;1063;p105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105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105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6" name="Google Shape;1066;p105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7" name="Google Shape;1067;p105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105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105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105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105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105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105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105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105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105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105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105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105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0" name="Google Shape;1080;p105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1" name="Google Shape;1081;p105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105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9" name="Google Shape;1089;p105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90" name="Google Shape;1090;p105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6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106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106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106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106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106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106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106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1" name="Google Shape;1111;p106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3" name="Google Shape;1113;p106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106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106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106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9" name="Google Shape;1119;p106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106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1" name="Google Shape;1121;p106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106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3" name="Google Shape;1123;p106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106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1" name="Google Shape;1131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2" name="Google Shape;1132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3" name="Google Shape;1133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5" name="Google Shape;1135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6" name="Google Shape;1136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0" name="Google Shape;1140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4" name="Google Shape;1154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6" name="Google Shape;1156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7" name="Google Shape;1157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8" name="Google Shape;1158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5" name="Google Shape;1165;p106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06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7" name="Google Shape;1167;p106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106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9" name="Google Shape;1169;p106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106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2" name="Google Shape;1172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8" name="Google Shape;1178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106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180" name="Google Shape;1180;p106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p106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2" name="Google Shape;1182;p106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106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106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106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106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106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106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106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106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1" name="Google Shape;1191;p106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2" name="Google Shape;1192;p106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3" name="Google Shape;1193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5" name="Google Shape;1195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0" name="Google Shape;1200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2" name="Google Shape;1212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3" name="Google Shape;1213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5" name="Google Shape;1215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6" name="Google Shape;1216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7" name="Google Shape;1217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1" name="Google Shape;1221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3" name="Google Shape;1223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4" name="Google Shape;1224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4" name="Google Shape;1234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5" name="Google Shape;1235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6" name="Google Shape;1236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9" name="Google Shape;1239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7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6" name="Google Shape;1246;p107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07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8" name="Google Shape;1248;p107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107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107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107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107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107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07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107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107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107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107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107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107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107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107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107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107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107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6" name="Google Shape;1266;p107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107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107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9" name="Google Shape;1269;p107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107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107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2" name="Google Shape;1272;p107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3" name="Google Shape;1273;p107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107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107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6" name="Google Shape;1276;p107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7" name="Google Shape;1277;p107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8" name="Google Shape;1278;p107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9" name="Google Shape;1279;p107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0" name="Google Shape;1280;p107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1" name="Google Shape;1281;p107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2" name="Google Shape;1282;p107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3" name="Google Shape;1283;p107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4" name="Google Shape;1284;p107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5" name="Google Shape;1285;p107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7" name="Google Shape;1287;p107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8" name="Google Shape;1288;p107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9" name="Google Shape;1289;p107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0" name="Google Shape;1290;p107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1" name="Google Shape;1291;p107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107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3" name="Google Shape;1293;p107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4" name="Google Shape;1294;p107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5" name="Google Shape;1295;p107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6" name="Google Shape;1296;p107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7" name="Google Shape;1297;p107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8" name="Google Shape;1298;p107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9" name="Google Shape;1299;p107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107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1" name="Google Shape;1301;p107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2" name="Google Shape;1302;p107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4" name="Google Shape;1304;p107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5" name="Google Shape;1305;p107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107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7" name="Google Shape;1307;p107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8" name="Google Shape;1308;p107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9" name="Google Shape;1309;p107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0" name="Google Shape;1310;p107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1" name="Google Shape;1311;p107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107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4" name="Google Shape;1314;p107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5" name="Google Shape;1315;p107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107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7" name="Google Shape;1317;p107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107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9" name="Google Shape;1319;p107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0" name="Google Shape;1320;p107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1" name="Google Shape;1321;p107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2" name="Google Shape;1322;p107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3" name="Google Shape;1323;p107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4" name="Google Shape;1324;p107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5" name="Google Shape;1325;p107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6" name="Google Shape;1326;p107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7" name="Google Shape;1327;p107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8" name="Google Shape;1328;p107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9" name="Google Shape;1329;p107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30" name="Google Shape;1330;p107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1" name="Google Shape;1331;p107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2" name="Google Shape;1332;p107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3" name="Google Shape;1333;p107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4" name="Google Shape;1334;p107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5" name="Google Shape;1335;p107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6" name="Google Shape;1336;p107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7" name="Google Shape;1337;p107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8" name="Google Shape;1338;p107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9" name="Google Shape;1339;p107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0" name="Google Shape;1340;p107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1" name="Google Shape;1341;p107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2" name="Google Shape;1342;p107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8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8" name="Google Shape;1348;p108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9" name="Google Shape;1349;p108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0" name="Google Shape;1350;p108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1" name="Google Shape;1351;p108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108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3" name="Google Shape;1353;p108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4" name="Google Shape;1354;p108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5" name="Google Shape;1355;p108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6" name="Google Shape;1356;p108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7" name="Google Shape;1357;p108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8" name="Google Shape;1358;p108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9" name="Google Shape;1359;p108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0" name="Google Shape;1360;p108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1" name="Google Shape;1361;p108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2" name="Google Shape;1362;p108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3" name="Google Shape;1363;p108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4" name="Google Shape;1364;p108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5" name="Google Shape;1365;p108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6" name="Google Shape;1366;p108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7" name="Google Shape;1367;p108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8" name="Google Shape;1368;p108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9" name="Google Shape;1369;p108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0" name="Google Shape;1370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1" name="Google Shape;1371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2" name="Google Shape;1372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3" name="Google Shape;1373;p108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4" name="Google Shape;1374;p108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5" name="Google Shape;1375;p108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6" name="Google Shape;1376;p108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7" name="Google Shape;1377;p108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8" name="Google Shape;1378;p108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9" name="Google Shape;1379;p108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0" name="Google Shape;1380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1" name="Google Shape;1381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2" name="Google Shape;1382;p108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3" name="Google Shape;1383;p108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4" name="Google Shape;1384;p108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5" name="Google Shape;1385;p108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6" name="Google Shape;1386;p108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7" name="Google Shape;1387;p108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8" name="Google Shape;1388;p108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9" name="Google Shape;1389;p108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0" name="Google Shape;1390;p108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1" name="Google Shape;1391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2" name="Google Shape;1392;p108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3" name="Google Shape;1393;p108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4" name="Google Shape;1394;p108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5" name="Google Shape;1395;p108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6" name="Google Shape;1396;p108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7" name="Google Shape;1397;p108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8" name="Google Shape;1398;p108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9" name="Google Shape;1399;p108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0" name="Google Shape;1400;p108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1" name="Google Shape;140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2" name="Google Shape;1402;p108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3" name="Google Shape;1403;p108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4" name="Google Shape;1404;p108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5" name="Google Shape;1405;p108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6" name="Google Shape;1406;p108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7" name="Google Shape;1407;p108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8" name="Google Shape;1408;p108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9" name="Google Shape;1409;p108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0" name="Google Shape;1410;p108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1" name="Google Shape;1411;p108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2" name="Google Shape;1412;p108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3" name="Google Shape;1413;p108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4" name="Google Shape;1414;p108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5" name="Google Shape;1415;p108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6" name="Google Shape;1416;p108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7" name="Google Shape;1417;p108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8" name="Google Shape;1418;p108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108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0" name="Google Shape;1420;p108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1" name="Google Shape;1421;p108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2" name="Google Shape;1422;p108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3" name="Google Shape;1423;p108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4" name="Google Shape;1424;p108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5" name="Google Shape;1425;p108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6" name="Google Shape;1426;p108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7" name="Google Shape;1427;p108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8" name="Google Shape;1428;p108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9" name="Google Shape;1429;p108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0" name="Google Shape;1430;p108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1" name="Google Shape;1431;p108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32" name="Google Shape;1432;p108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3" name="Google Shape;1433;p108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4" name="Google Shape;1434;p108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5" name="Google Shape;1435;p108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6" name="Google Shape;1436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7" name="Google Shape;1437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8" name="Google Shape;1438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9" name="Google Shape;1439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0" name="Google Shape;1440;p108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1" name="Google Shape;1441;p108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2" name="Google Shape;1442;p108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3" name="Google Shape;1443;p108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4" name="Google Shape;1444;p108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5" name="Google Shape;1445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6" name="Google Shape;1446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7" name="Google Shape;1447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8" name="Google Shape;1448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9" name="Google Shape;1449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0" name="Google Shape;1450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1" name="Google Shape;145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2" name="Google Shape;1452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3" name="Google Shape;1453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4" name="Google Shape;1454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5" name="Google Shape;1455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09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1" name="Google Shape;1461;p109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2" name="Google Shape;1462;p109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3" name="Google Shape;1463;p109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4" name="Google Shape;1464;p109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5" name="Google Shape;1465;p109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6" name="Google Shape;1466;p109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7" name="Google Shape;1467;p109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8" name="Google Shape;1468;p109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9" name="Google Shape;1469;p109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0" name="Google Shape;1470;p109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1" name="Google Shape;1471;p109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2" name="Google Shape;1472;p109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3" name="Google Shape;1473;p109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4" name="Google Shape;1474;p109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5" name="Google Shape;1475;p109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6" name="Google Shape;1476;p109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7" name="Google Shape;1477;p109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8" name="Google Shape;1478;p109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9" name="Google Shape;1479;p109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0" name="Google Shape;1480;p109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1" name="Google Shape;1481;p109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2" name="Google Shape;1482;p109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3" name="Google Shape;1483;p109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4" name="Google Shape;1484;p109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5" name="Google Shape;1485;p109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6" name="Google Shape;1486;p109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7" name="Google Shape;1487;p109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8" name="Google Shape;1488;p109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9" name="Google Shape;1489;p109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0" name="Google Shape;1490;p109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1" name="Google Shape;1491;p109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2" name="Google Shape;1492;p109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3" name="Google Shape;1493;p109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4" name="Google Shape;1494;p109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5" name="Google Shape;1495;p109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6" name="Google Shape;1496;p109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7" name="Google Shape;1497;p109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8" name="Google Shape;1498;p109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9" name="Google Shape;1499;p109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0" name="Google Shape;1500;p109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1" name="Google Shape;1501;p109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2" name="Google Shape;1502;p109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3" name="Google Shape;1503;p109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4" name="Google Shape;1504;p109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5" name="Google Shape;1505;p109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6" name="Google Shape;1506;p109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7" name="Google Shape;1507;p109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8" name="Google Shape;1508;p109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9" name="Google Shape;1509;p109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0" name="Google Shape;1510;p109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1" name="Google Shape;1511;p109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2" name="Google Shape;1512;p109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3" name="Google Shape;1513;p109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4" name="Google Shape;1514;p109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5" name="Google Shape;1515;p109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6" name="Google Shape;1516;p109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7" name="Google Shape;1517;p109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8" name="Google Shape;1518;p109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9" name="Google Shape;1519;p109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0" name="Google Shape;1520;p109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1" name="Google Shape;1521;p109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2" name="Google Shape;1522;p109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3" name="Google Shape;1523;p109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4" name="Google Shape;1524;p109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5" name="Google Shape;1525;p109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6" name="Google Shape;1526;p109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7" name="Google Shape;1527;p109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8" name="Google Shape;1528;p109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9" name="Google Shape;1529;p109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0" name="Google Shape;1530;p109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1" name="Google Shape;1531;p109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2" name="Google Shape;1532;p109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3" name="Google Shape;1533;p109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4" name="Google Shape;1534;p109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5" name="Google Shape;1535;p109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6" name="Google Shape;1536;p109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7" name="Google Shape;1537;p109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8" name="Google Shape;1538;p109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9" name="Google Shape;1539;p109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0" name="Google Shape;1540;p109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1" name="Google Shape;1541;p109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2" name="Google Shape;1542;p109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3" name="Google Shape;1543;p109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4" name="Google Shape;1544;p109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545" name="Google Shape;1545;p109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109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7" name="Google Shape;1547;p109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8" name="Google Shape;1548;p109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9" name="Google Shape;1549;p109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0" name="Google Shape;1550;p109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1" name="Google Shape;1551;p109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2" name="Google Shape;1552;p109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3" name="Google Shape;1553;p109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4" name="Google Shape;1554;p109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5" name="Google Shape;1555;p109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6" name="Google Shape;1556;p109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7" name="Google Shape;1557;p109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10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3" name="Google Shape;1563;p110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4" name="Google Shape;1564;p110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5" name="Google Shape;1565;p110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6" name="Google Shape;1566;p110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7" name="Google Shape;1567;p110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8" name="Google Shape;1568;p110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9" name="Google Shape;1569;p110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0" name="Google Shape;1570;p110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1" name="Google Shape;1571;p110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2" name="Google Shape;1572;p110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3" name="Google Shape;1573;p110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4" name="Google Shape;1574;p110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5" name="Google Shape;1575;p110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6" name="Google Shape;1576;p110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7" name="Google Shape;1577;p110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8" name="Google Shape;1578;p110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9" name="Google Shape;1579;p110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0" name="Google Shape;1580;p110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1" name="Google Shape;1581;p110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2" name="Google Shape;1582;p110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3" name="Google Shape;1583;p110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4" name="Google Shape;1584;p110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5" name="Google Shape;1585;p110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6" name="Google Shape;1586;p110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7" name="Google Shape;1587;p110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8" name="Google Shape;1588;p110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9" name="Google Shape;1589;p110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0" name="Google Shape;1590;p110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1" name="Google Shape;1591;p110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2" name="Google Shape;1592;p110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3" name="Google Shape;1593;p110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5" name="Google Shape;1595;p110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6" name="Google Shape;1596;p110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7" name="Google Shape;1597;p110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8" name="Google Shape;1598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9" name="Google Shape;1599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0" name="Google Shape;1600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1" name="Google Shape;1601;p110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2" name="Google Shape;1602;p110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3" name="Google Shape;1603;p110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4" name="Google Shape;1604;p110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5" name="Google Shape;1605;p110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6" name="Google Shape;1606;p110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7" name="Google Shape;1607;p110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8" name="Google Shape;1608;p110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9" name="Google Shape;1609;p110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0" name="Google Shape;1610;p110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1" name="Google Shape;1611;p110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2" name="Google Shape;1612;p110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3" name="Google Shape;1613;p110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4" name="Google Shape;1614;p110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5" name="Google Shape;1615;p110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6" name="Google Shape;1616;p110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7" name="Google Shape;1617;p110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8" name="Google Shape;1618;p110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9" name="Google Shape;1619;p110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0" name="Google Shape;1620;p110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1" name="Google Shape;1621;p110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2" name="Google Shape;1622;p110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3" name="Google Shape;1623;p110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4" name="Google Shape;1624;p110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5" name="Google Shape;1625;p110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6" name="Google Shape;1626;p110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7" name="Google Shape;1627;p110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8" name="Google Shape;1628;p110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9" name="Google Shape;1629;p110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0" name="Google Shape;1630;p110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1" name="Google Shape;1631;p110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2" name="Google Shape;1632;p110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3" name="Google Shape;1633;p110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4" name="Google Shape;1634;p110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5" name="Google Shape;1635;p110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6" name="Google Shape;1636;p110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7" name="Google Shape;1637;p110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8" name="Google Shape;1638;p110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9" name="Google Shape;1639;p110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0" name="Google Shape;1640;p110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1" name="Google Shape;1641;p110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10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3" name="Google Shape;1643;p110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4" name="Google Shape;1644;p110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5" name="Google Shape;1645;p110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6" name="Google Shape;1646;p110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7" name="Google Shape;1647;p110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8" name="Google Shape;1648;p110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9" name="Google Shape;1649;p110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0" name="Google Shape;1650;p110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1" name="Google Shape;1651;p110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2" name="Google Shape;1652;p110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3" name="Google Shape;1653;p110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4" name="Google Shape;1654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6" name="Google Shape;1656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7" name="Google Shape;1657;p110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8" name="Google Shape;1658;p110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9" name="Google Shape;1659;p110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0" name="Google Shape;1660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1" name="Google Shape;1661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2" name="Google Shape;1662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3" name="Google Shape;1663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4" name="Google Shape;1664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5" name="Google Shape;1665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11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1" name="Google Shape;1671;p111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2" name="Google Shape;1672;p111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3" name="Google Shape;1673;p111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4" name="Google Shape;1674;p111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5" name="Google Shape;1675;p111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6" name="Google Shape;1676;p111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7" name="Google Shape;1677;p111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8" name="Google Shape;1678;p111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9" name="Google Shape;1679;p111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0" name="Google Shape;1680;p111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1" name="Google Shape;1681;p111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2" name="Google Shape;1682;p111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3" name="Google Shape;1683;p111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4" name="Google Shape;1684;p111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111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6" name="Google Shape;1686;p111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7" name="Google Shape;1687;p111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8" name="Google Shape;1688;p111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9" name="Google Shape;1689;p111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0" name="Google Shape;1690;p111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1" name="Google Shape;1691;p111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2" name="Google Shape;1692;p111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3" name="Google Shape;1693;p111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4" name="Google Shape;1694;p111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5" name="Google Shape;1695;p111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6" name="Google Shape;1696;p111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7" name="Google Shape;1697;p111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8" name="Google Shape;1698;p111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111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0" name="Google Shape;1700;p111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1" name="Google Shape;1701;p111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2" name="Google Shape;1702;p111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3" name="Google Shape;1703;p111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4" name="Google Shape;1704;p111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5" name="Google Shape;1705;p111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6" name="Google Shape;1706;p111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7" name="Google Shape;1707;p111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8" name="Google Shape;1708;p111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9" name="Google Shape;1709;p111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0" name="Google Shape;1710;p111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1" name="Google Shape;1711;p111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2" name="Google Shape;1712;p111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3" name="Google Shape;1713;p111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4" name="Google Shape;1714;p111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5" name="Google Shape;1715;p111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6" name="Google Shape;1716;p111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7" name="Google Shape;1717;p111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8" name="Google Shape;1718;p111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9" name="Google Shape;1719;p111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0" name="Google Shape;1720;p111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1" name="Google Shape;1721;p111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3" name="Google Shape;1723;p111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4" name="Google Shape;1724;p111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5" name="Google Shape;1725;p111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6" name="Google Shape;1726;p111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7" name="Google Shape;1727;p111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8" name="Google Shape;1728;p111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9" name="Google Shape;1729;p111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0" name="Google Shape;1730;p111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1" name="Google Shape;1731;p111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2" name="Google Shape;1732;p111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3" name="Google Shape;1733;p111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4" name="Google Shape;1734;p111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5" name="Google Shape;1735;p111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6" name="Google Shape;1736;p111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7" name="Google Shape;1737;p111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8" name="Google Shape;1738;p111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9" name="Google Shape;1739;p111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0" name="Google Shape;1740;p111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1" name="Google Shape;1741;p111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2" name="Google Shape;1742;p111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3" name="Google Shape;1743;p111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4" name="Google Shape;1744;p111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5" name="Google Shape;1745;p111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6" name="Google Shape;1746;p111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7" name="Google Shape;1747;p111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8" name="Google Shape;1748;p111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9" name="Google Shape;1749;p111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0" name="Google Shape;1750;p111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111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2" name="Google Shape;1752;p111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3" name="Google Shape;1753;p111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4" name="Google Shape;1754;p111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55" name="Google Shape;1755;p111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6" name="Google Shape;1756;p111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7" name="Google Shape;1757;p111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8" name="Google Shape;1758;p111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9" name="Google Shape;1759;p111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0" name="Google Shape;1760;p111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1" name="Google Shape;1761;p111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2" name="Google Shape;1762;p111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3" name="Google Shape;1763;p111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4" name="Google Shape;1764;p111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5" name="Google Shape;1765;p111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6" name="Google Shape;1766;p111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7" name="Google Shape;1767;p111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4826</Words>
  <Application>Microsoft Office PowerPoint</Application>
  <PresentationFormat>On-screen Show (16:9)</PresentationFormat>
  <Paragraphs>1686</Paragraphs>
  <Slides>138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Lato Black</vt:lpstr>
      <vt:lpstr>Roboto Mono SemiBold</vt:lpstr>
      <vt:lpstr>Courier New</vt:lpstr>
      <vt:lpstr>Raleway</vt:lpstr>
      <vt:lpstr>Lato</vt:lpstr>
      <vt:lpstr>Roboto Mono</vt:lpstr>
      <vt:lpstr>Arial</vt:lpstr>
      <vt:lpstr>Streamline</vt:lpstr>
      <vt:lpstr>Computer Graphics labs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represent Transformations?</vt:lpstr>
      <vt:lpstr>PowerPoint Presentation</vt:lpstr>
      <vt:lpstr>PowerPoint Presentation</vt:lpstr>
      <vt:lpstr>WHAT ABOUT ROTATION?</vt:lpstr>
      <vt:lpstr>Euler Angles</vt:lpstr>
      <vt:lpstr>PowerPoint Presentation</vt:lpstr>
      <vt:lpstr>Euler Angles</vt:lpstr>
      <vt:lpstr>Axis-Angle Representation</vt:lpstr>
      <vt:lpstr>PowerPoint Presentation</vt:lpstr>
      <vt:lpstr>Axis-Angle Representation</vt:lpstr>
      <vt:lpstr>Quaternion</vt:lpstr>
      <vt:lpstr>Axis-Angle to Quaternion</vt:lpstr>
      <vt:lpstr>PowerPoint Presentation</vt:lpstr>
      <vt:lpstr>Quaternion</vt:lpstr>
      <vt:lpstr>Most common order of TRS</vt:lpstr>
      <vt:lpstr>What if we want Shearing for example?</vt:lpstr>
      <vt:lpstr>Let’s talk about 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Cameras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our objects are still 3D but our screen is 2D.</vt:lpstr>
      <vt:lpstr>PowerPoint Presentation</vt:lpstr>
      <vt:lpstr>PowerPoint Presentation</vt:lpstr>
      <vt:lpstr>The most popular projections for Cameras</vt:lpstr>
      <vt:lpstr>Orthographic Projection</vt:lpstr>
      <vt:lpstr>PowerPoint Presentation</vt:lpstr>
      <vt:lpstr>PowerPoint Presentation</vt:lpstr>
      <vt:lpstr>PowerPoint Presentation</vt:lpstr>
      <vt:lpstr>Perspective Projection</vt:lpstr>
      <vt:lpstr>PowerPoint Presentation</vt:lpstr>
      <vt:lpstr>PowerPoint Presentation</vt:lpstr>
      <vt:lpstr>Field of View 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Perspective Correct Barycentric Interpolation</vt:lpstr>
      <vt:lpstr>PowerPoint Presentation</vt:lpstr>
      <vt:lpstr>PowerPoint Presentation</vt:lpstr>
      <vt:lpstr>PowerPoint Presentation</vt:lpstr>
      <vt:lpstr>Now we no longer need W. But what about Z?</vt:lpstr>
      <vt:lpstr>PowerPoint Presentation</vt:lpstr>
      <vt:lpstr>PowerPoint Presentation</vt:lpstr>
      <vt:lpstr>PowerPoint Presentation</vt:lpstr>
      <vt:lpstr>Depth Buffer (Z-Buffer)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Z-Fighting</vt:lpstr>
      <vt:lpstr>PowerPoint Presentation</vt:lpstr>
      <vt:lpstr>How to solve Z-Fighting?</vt:lpstr>
      <vt:lpstr>Back Face Culling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Wait… Do I need to refer everything back to the Universe?</vt:lpstr>
      <vt:lpstr>Of course not. Pick any space to be your root world space and refer everything to it.</vt:lpstr>
      <vt:lpstr>Scene Graphs</vt:lpstr>
      <vt:lpstr>PowerPoint Presentation</vt:lpstr>
      <vt:lpstr>PowerPoint Presentation</vt:lpstr>
      <vt:lpstr>PROJECT PHASE 2</vt:lpstr>
      <vt:lpstr>Entity Component System (ECS)</vt:lpstr>
      <vt:lpstr>What’s wrong with Inheritance?</vt:lpstr>
      <vt:lpstr>PowerPoint Presentation</vt:lpstr>
      <vt:lpstr>PowerPoint Presentation</vt:lpstr>
      <vt:lpstr>PowerPoint Presentation</vt:lpstr>
      <vt:lpstr>PowerPoint Presentation</vt:lpstr>
      <vt:lpstr>Composition Over Inheritance</vt:lpstr>
      <vt:lpstr>PowerPoint Presentation</vt:lpstr>
      <vt:lpstr>Entity Component (EC)</vt:lpstr>
      <vt:lpstr>Entity Component System (ECS)</vt:lpstr>
      <vt:lpstr>Serialization</vt:lpstr>
      <vt:lpstr>Deserialization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labs</dc:title>
  <cp:lastModifiedBy>Peter Atef Fathi Zaki</cp:lastModifiedBy>
  <cp:revision>6</cp:revision>
  <dcterms:modified xsi:type="dcterms:W3CDTF">2023-05-13T10:51:27Z</dcterms:modified>
</cp:coreProperties>
</file>